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17055\Local%20Settings\Temporary%20Internet%20Files\Content.IE5\GZS2JAGI\ODA&#12289;&#30452;&#25509;&#25237;&#36039;&#31561;(as%20of%20March%2012)%5b1%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1074849708057148"/>
          <c:y val="0.13133480692183486"/>
          <c:w val="0.87071388011561313"/>
          <c:h val="0.82431555397297829"/>
        </c:manualLayout>
      </c:layout>
      <c:barChart>
        <c:barDir val="col"/>
        <c:grouping val="stacked"/>
        <c:ser>
          <c:idx val="0"/>
          <c:order val="0"/>
          <c:tx>
            <c:strRef>
              <c:f>元データ２!$N$5</c:f>
              <c:strCache>
                <c:ptCount val="1"/>
                <c:pt idx="0">
                  <c:v>Grant aid</c:v>
                </c:pt>
              </c:strCache>
            </c:strRef>
          </c:tx>
          <c:spPr>
            <a:solidFill>
              <a:srgbClr val="0070C0"/>
            </a:solidFill>
          </c:spPr>
          <c:dLbls>
            <c:dLbl>
              <c:idx val="5"/>
              <c:layout/>
              <c:showVal val="1"/>
            </c:dLbl>
            <c:dLbl>
              <c:idx val="6"/>
              <c:layout/>
              <c:showVal val="1"/>
            </c:dLbl>
            <c:dLbl>
              <c:idx val="7"/>
              <c:layout>
                <c:manualLayout>
                  <c:x val="0"/>
                  <c:y val="1.1376640710905685E-2"/>
                </c:manualLayout>
              </c:layout>
              <c:showVal val="1"/>
            </c:dLbl>
            <c:dLbl>
              <c:idx val="8"/>
              <c:layout/>
              <c:showVal val="1"/>
            </c:dLbl>
            <c:dLbl>
              <c:idx val="9"/>
              <c:layout/>
              <c:spPr/>
              <c:txPr>
                <a:bodyPr/>
                <a:lstStyle/>
                <a:p>
                  <a:pPr>
                    <a:defRPr lang="ja-JP" sz="1050">
                      <a:solidFill>
                        <a:srgbClr val="FF0000"/>
                      </a:solidFill>
                    </a:defRPr>
                  </a:pPr>
                  <a:endParaRPr lang="ja-JP"/>
                </a:p>
              </c:txPr>
              <c:showVal val="1"/>
            </c:dLbl>
            <c:delete val="1"/>
          </c:dLbls>
          <c:cat>
            <c:numRef>
              <c:f>元データ２!$M$6:$M$15</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元データ２!$N$6:$N$15</c:f>
              <c:numCache>
                <c:formatCode>General</c:formatCode>
                <c:ptCount val="10"/>
                <c:pt idx="0">
                  <c:v>0.41000000000000031</c:v>
                </c:pt>
                <c:pt idx="1">
                  <c:v>0.38000000000000267</c:v>
                </c:pt>
                <c:pt idx="2">
                  <c:v>0.37000000000000038</c:v>
                </c:pt>
                <c:pt idx="3">
                  <c:v>0.52</c:v>
                </c:pt>
                <c:pt idx="4">
                  <c:v>0.54</c:v>
                </c:pt>
                <c:pt idx="5">
                  <c:v>0.92</c:v>
                </c:pt>
                <c:pt idx="6">
                  <c:v>0.97000000000000064</c:v>
                </c:pt>
                <c:pt idx="7">
                  <c:v>1.1700000000000021</c:v>
                </c:pt>
                <c:pt idx="8" formatCode="0.0_ ">
                  <c:v>1</c:v>
                </c:pt>
                <c:pt idx="9">
                  <c:v>1.4</c:v>
                </c:pt>
              </c:numCache>
            </c:numRef>
          </c:val>
        </c:ser>
        <c:ser>
          <c:idx val="1"/>
          <c:order val="1"/>
          <c:tx>
            <c:strRef>
              <c:f>元データ２!$O$5</c:f>
              <c:strCache>
                <c:ptCount val="1"/>
                <c:pt idx="0">
                  <c:v>Technical cooperation</c:v>
                </c:pt>
              </c:strCache>
            </c:strRef>
          </c:tx>
          <c:spPr>
            <a:solidFill>
              <a:srgbClr val="C00000"/>
            </a:solidFill>
          </c:spPr>
          <c:dLbls>
            <c:dLbl>
              <c:idx val="5"/>
              <c:layout>
                <c:manualLayout>
                  <c:x val="3.3917171596318462E-3"/>
                  <c:y val="2.293020162184355E-2"/>
                </c:manualLayout>
              </c:layout>
              <c:showVal val="1"/>
            </c:dLbl>
            <c:dLbl>
              <c:idx val="6"/>
              <c:layout>
                <c:manualLayout>
                  <c:x val="3.3917171596318462E-3"/>
                  <c:y val="1.1023080768803612E-2"/>
                </c:manualLayout>
              </c:layout>
              <c:showVal val="1"/>
            </c:dLbl>
            <c:dLbl>
              <c:idx val="7"/>
              <c:layout>
                <c:manualLayout>
                  <c:x val="0"/>
                  <c:y val="2.2046161537607002E-2"/>
                </c:manualLayout>
              </c:layout>
              <c:showVal val="1"/>
            </c:dLbl>
            <c:dLbl>
              <c:idx val="8"/>
              <c:layout>
                <c:manualLayout>
                  <c:x val="6.7834343192637123E-3"/>
                  <c:y val="3.8580782690812152E-2"/>
                </c:manualLayout>
              </c:layout>
              <c:showVal val="1"/>
            </c:dLbl>
            <c:delete val="1"/>
          </c:dLbls>
          <c:cat>
            <c:numRef>
              <c:f>元データ２!$M$6:$M$15</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元データ２!$O$6:$O$15</c:f>
              <c:numCache>
                <c:formatCode>General</c:formatCode>
                <c:ptCount val="10"/>
                <c:pt idx="0">
                  <c:v>0.25</c:v>
                </c:pt>
                <c:pt idx="1">
                  <c:v>0.22000000000000039</c:v>
                </c:pt>
                <c:pt idx="2">
                  <c:v>0.27</c:v>
                </c:pt>
                <c:pt idx="3">
                  <c:v>0.26</c:v>
                </c:pt>
                <c:pt idx="4">
                  <c:v>0.27</c:v>
                </c:pt>
                <c:pt idx="5">
                  <c:v>0.29000000000000031</c:v>
                </c:pt>
                <c:pt idx="6">
                  <c:v>0.37000000000000038</c:v>
                </c:pt>
                <c:pt idx="7">
                  <c:v>0.46</c:v>
                </c:pt>
                <c:pt idx="8">
                  <c:v>0.51</c:v>
                </c:pt>
              </c:numCache>
            </c:numRef>
          </c:val>
        </c:ser>
        <c:ser>
          <c:idx val="2"/>
          <c:order val="2"/>
          <c:tx>
            <c:strRef>
              <c:f>元データ２!$P$5</c:f>
              <c:strCache>
                <c:ptCount val="1"/>
                <c:pt idx="0">
                  <c:v>ODA loan (net)</c:v>
                </c:pt>
              </c:strCache>
            </c:strRef>
          </c:tx>
          <c:spPr>
            <a:solidFill>
              <a:srgbClr val="00B050"/>
            </a:solidFill>
          </c:spPr>
          <c:dLbls>
            <c:dLbl>
              <c:idx val="5"/>
              <c:layout/>
              <c:showVal val="1"/>
            </c:dLbl>
            <c:dLbl>
              <c:idx val="6"/>
              <c:layout/>
              <c:showVal val="1"/>
            </c:dLbl>
            <c:dLbl>
              <c:idx val="7"/>
              <c:layout/>
              <c:showVal val="1"/>
            </c:dLbl>
            <c:dLbl>
              <c:idx val="8"/>
              <c:layout>
                <c:manualLayout>
                  <c:x val="1.6135773273869214E-4"/>
                  <c:y val="-6.0417128562758526E-3"/>
                </c:manualLayout>
              </c:layout>
              <c:showVal val="1"/>
            </c:dLbl>
            <c:dLbl>
              <c:idx val="9"/>
              <c:layout/>
              <c:spPr/>
              <c:txPr>
                <a:bodyPr/>
                <a:lstStyle/>
                <a:p>
                  <a:pPr>
                    <a:defRPr lang="ja-JP" sz="1050">
                      <a:solidFill>
                        <a:srgbClr val="FF0000"/>
                      </a:solidFill>
                    </a:defRPr>
                  </a:pPr>
                  <a:endParaRPr lang="ja-JP"/>
                </a:p>
              </c:txPr>
              <c:showVal val="1"/>
            </c:dLbl>
            <c:delete val="1"/>
          </c:dLbls>
          <c:cat>
            <c:numRef>
              <c:f>元データ２!$M$6:$M$15</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元データ２!$P$6:$P$15</c:f>
              <c:numCache>
                <c:formatCode>General</c:formatCode>
                <c:ptCount val="10"/>
                <c:pt idx="0">
                  <c:v>0</c:v>
                </c:pt>
                <c:pt idx="1">
                  <c:v>0.11000000000000018</c:v>
                </c:pt>
                <c:pt idx="2">
                  <c:v>0.33000000000000301</c:v>
                </c:pt>
                <c:pt idx="3">
                  <c:v>-0.19000000000000039</c:v>
                </c:pt>
                <c:pt idx="4">
                  <c:v>0.14000000000000001</c:v>
                </c:pt>
                <c:pt idx="5">
                  <c:v>0.36000000000000032</c:v>
                </c:pt>
                <c:pt idx="6">
                  <c:v>0.15000000000000024</c:v>
                </c:pt>
                <c:pt idx="7">
                  <c:v>0.24000000000000021</c:v>
                </c:pt>
                <c:pt idx="8">
                  <c:v>5.0000000000000114E-2</c:v>
                </c:pt>
                <c:pt idx="9">
                  <c:v>0.4</c:v>
                </c:pt>
              </c:numCache>
            </c:numRef>
          </c:val>
        </c:ser>
        <c:ser>
          <c:idx val="3"/>
          <c:order val="3"/>
          <c:tx>
            <c:strRef>
              <c:f>元データ２!$Q$5</c:f>
              <c:strCache>
                <c:ptCount val="1"/>
                <c:pt idx="0">
                  <c:v>Disbursement to AfDB</c:v>
                </c:pt>
              </c:strCache>
            </c:strRef>
          </c:tx>
          <c:spPr>
            <a:solidFill>
              <a:srgbClr val="7030A0"/>
            </a:solidFill>
          </c:spPr>
          <c:dLbls>
            <c:dLbl>
              <c:idx val="5"/>
              <c:layout/>
              <c:showVal val="1"/>
            </c:dLbl>
            <c:dLbl>
              <c:idx val="6"/>
              <c:layout/>
              <c:showVal val="1"/>
            </c:dLbl>
            <c:dLbl>
              <c:idx val="7"/>
              <c:layout/>
              <c:showVal val="1"/>
            </c:dLbl>
            <c:dLbl>
              <c:idx val="8"/>
              <c:layout>
                <c:manualLayout>
                  <c:x val="3.3917171596318462E-3"/>
                  <c:y val="-2.8088209276441189E-2"/>
                </c:manualLayout>
              </c:layout>
              <c:showVal val="1"/>
            </c:dLbl>
            <c:delete val="1"/>
          </c:dLbls>
          <c:cat>
            <c:numRef>
              <c:f>元データ２!$M$6:$M$15</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元データ２!$Q$6:$Q$15</c:f>
              <c:numCache>
                <c:formatCode>General</c:formatCode>
                <c:ptCount val="10"/>
                <c:pt idx="0">
                  <c:v>0.13</c:v>
                </c:pt>
                <c:pt idx="1">
                  <c:v>0.1</c:v>
                </c:pt>
                <c:pt idx="2">
                  <c:v>0.12000000000000002</c:v>
                </c:pt>
                <c:pt idx="3">
                  <c:v>0.12000000000000002</c:v>
                </c:pt>
                <c:pt idx="4">
                  <c:v>0.13</c:v>
                </c:pt>
                <c:pt idx="5">
                  <c:v>0.18000000000000024</c:v>
                </c:pt>
                <c:pt idx="6">
                  <c:v>0.18000000000000024</c:v>
                </c:pt>
                <c:pt idx="7">
                  <c:v>0.18000000000000024</c:v>
                </c:pt>
                <c:pt idx="8">
                  <c:v>0.19000000000000039</c:v>
                </c:pt>
              </c:numCache>
            </c:numRef>
          </c:val>
        </c:ser>
        <c:gapWidth val="50"/>
        <c:overlap val="100"/>
        <c:axId val="72573312"/>
        <c:axId val="72574848"/>
      </c:barChart>
      <c:catAx>
        <c:axId val="72573312"/>
        <c:scaling>
          <c:orientation val="minMax"/>
        </c:scaling>
        <c:axPos val="b"/>
        <c:numFmt formatCode="General" sourceLinked="1"/>
        <c:tickLblPos val="nextTo"/>
        <c:txPr>
          <a:bodyPr/>
          <a:lstStyle/>
          <a:p>
            <a:pPr>
              <a:defRPr lang="ja-JP" sz="800"/>
            </a:pPr>
            <a:endParaRPr lang="ja-JP"/>
          </a:p>
        </c:txPr>
        <c:crossAx val="72574848"/>
        <c:crosses val="autoZero"/>
        <c:auto val="1"/>
        <c:lblAlgn val="ctr"/>
        <c:lblOffset val="100"/>
      </c:catAx>
      <c:valAx>
        <c:axId val="72574848"/>
        <c:scaling>
          <c:orientation val="minMax"/>
        </c:scaling>
        <c:axPos val="l"/>
        <c:majorGridlines/>
        <c:numFmt formatCode="General" sourceLinked="1"/>
        <c:tickLblPos val="nextTo"/>
        <c:txPr>
          <a:bodyPr/>
          <a:lstStyle/>
          <a:p>
            <a:pPr>
              <a:defRPr lang="ja-JP" sz="900"/>
            </a:pPr>
            <a:endParaRPr lang="ja-JP"/>
          </a:p>
        </c:txPr>
        <c:crossAx val="72573312"/>
        <c:crosses val="autoZero"/>
        <c:crossBetween val="between"/>
      </c:valAx>
    </c:plotArea>
    <c:legend>
      <c:legendPos val="r"/>
      <c:layout>
        <c:manualLayout>
          <c:xMode val="edge"/>
          <c:yMode val="edge"/>
          <c:x val="0.11177748327787218"/>
          <c:y val="0.12355614081056326"/>
          <c:w val="0.20316128895731259"/>
          <c:h val="0.23201180662398188"/>
        </c:manualLayout>
      </c:layout>
      <c:spPr>
        <a:solidFill>
          <a:schemeClr val="bg1"/>
        </a:solidFill>
        <a:ln>
          <a:solidFill>
            <a:schemeClr val="tx1"/>
          </a:solidFill>
        </a:ln>
      </c:spPr>
      <c:txPr>
        <a:bodyPr/>
        <a:lstStyle/>
        <a:p>
          <a:pPr>
            <a:defRPr lang="ja-JP" sz="600"/>
          </a:pPr>
          <a:endParaRPr lang="ja-JP"/>
        </a:p>
      </c:txPr>
    </c:legend>
    <c:plotVisOnly val="1"/>
  </c:chart>
  <c:txPr>
    <a:bodyPr/>
    <a:lstStyle/>
    <a:p>
      <a:pPr>
        <a:defRPr sz="1100"/>
      </a:pPr>
      <a:endParaRPr lang="ja-JP"/>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0.51923</cdr:x>
      <cdr:y>0.32252</cdr:y>
    </cdr:from>
    <cdr:to>
      <cdr:x>0.93651</cdr:x>
      <cdr:y>0.58054</cdr:y>
    </cdr:to>
    <cdr:sp macro="" textlink="">
      <cdr:nvSpPr>
        <cdr:cNvPr id="3" name="直線コネクタ 2"/>
        <cdr:cNvSpPr/>
      </cdr:nvSpPr>
      <cdr:spPr>
        <a:xfrm xmlns:a="http://schemas.openxmlformats.org/drawingml/2006/main" flipV="1">
          <a:off x="2355488" y="720080"/>
          <a:ext cx="1892983" cy="576060"/>
        </a:xfrm>
        <a:prstGeom xmlns:a="http://schemas.openxmlformats.org/drawingml/2006/main" prst="line">
          <a:avLst/>
        </a:prstGeom>
        <a:ln xmlns:a="http://schemas.openxmlformats.org/drawingml/2006/main" w="158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p>
      </cdr:txBody>
    </cdr:sp>
  </cdr:relSizeAnchor>
  <cdr:relSizeAnchor xmlns:cdr="http://schemas.openxmlformats.org/drawingml/2006/chartDrawing">
    <cdr:from>
      <cdr:x>0.03226</cdr:x>
      <cdr:y>0.87081</cdr:y>
    </cdr:from>
    <cdr:to>
      <cdr:x>0.10918</cdr:x>
      <cdr:y>0.99982</cdr:y>
    </cdr:to>
    <cdr:sp macro="" textlink="">
      <cdr:nvSpPr>
        <cdr:cNvPr id="5" name="テキスト ボックス 4"/>
        <cdr:cNvSpPr txBox="1"/>
      </cdr:nvSpPr>
      <cdr:spPr>
        <a:xfrm xmlns:a="http://schemas.openxmlformats.org/drawingml/2006/main">
          <a:off x="144016" y="1944216"/>
          <a:ext cx="343409" cy="28803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0.80645</cdr:x>
      <cdr:y>0.0645</cdr:y>
    </cdr:from>
    <cdr:to>
      <cdr:x>0.99848</cdr:x>
      <cdr:y>0.19351</cdr:y>
    </cdr:to>
    <cdr:sp macro="" textlink="">
      <cdr:nvSpPr>
        <cdr:cNvPr id="6" name="四角形吹き出し 5"/>
        <cdr:cNvSpPr/>
      </cdr:nvSpPr>
      <cdr:spPr>
        <a:xfrm xmlns:a="http://schemas.openxmlformats.org/drawingml/2006/main">
          <a:off x="3600401" y="144016"/>
          <a:ext cx="857296" cy="288032"/>
        </a:xfrm>
        <a:prstGeom xmlns:a="http://schemas.openxmlformats.org/drawingml/2006/main" prst="wedgeRectCallout">
          <a:avLst>
            <a:gd name="adj1" fmla="val 20089"/>
            <a:gd name="adj2" fmla="val 91199"/>
          </a:avLst>
        </a:prstGeom>
        <a:gradFill xmlns:a="http://schemas.openxmlformats.org/drawingml/2006/main">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kumimoji="1" lang="en-US" altLang="ja-JP" sz="800" b="1" dirty="0" smtClean="0">
              <a:solidFill>
                <a:sysClr val="windowText" lastClr="000000"/>
              </a:solidFill>
            </a:rPr>
            <a:t>To be doubled by 2012</a:t>
          </a:r>
          <a:endParaRPr kumimoji="1" lang="ja-JP" altLang="en-US" sz="800" b="1" dirty="0">
            <a:solidFill>
              <a:sysClr val="windowText" lastClr="000000"/>
            </a:solidFill>
          </a:endParaRPr>
        </a:p>
      </cdr:txBody>
    </cdr:sp>
  </cdr:relSizeAnchor>
  <cdr:relSizeAnchor xmlns:cdr="http://schemas.openxmlformats.org/drawingml/2006/chartDrawing">
    <cdr:from>
      <cdr:x>0.55769</cdr:x>
      <cdr:y>0.22577</cdr:y>
    </cdr:from>
    <cdr:to>
      <cdr:x>0.67308</cdr:x>
      <cdr:y>0.29027</cdr:y>
    </cdr:to>
    <cdr:sp macro="" textlink="">
      <cdr:nvSpPr>
        <cdr:cNvPr id="7" name="テキスト ボックス 6"/>
        <cdr:cNvSpPr txBox="1"/>
      </cdr:nvSpPr>
      <cdr:spPr>
        <a:xfrm xmlns:a="http://schemas.openxmlformats.org/drawingml/2006/main">
          <a:off x="2088232" y="504056"/>
          <a:ext cx="432048" cy="14401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altLang="ja-JP" sz="1050" b="1" dirty="0" smtClean="0">
              <a:latin typeface="Calibri" pitchFamily="34" charset="0"/>
            </a:rPr>
            <a:t>1.75</a:t>
          </a:r>
          <a:endParaRPr lang="ja-JP" altLang="en-US" sz="1000" b="1" dirty="0">
            <a:latin typeface="Calibri" pitchFamily="34" charset="0"/>
          </a:endParaRPr>
        </a:p>
      </cdr:txBody>
    </cdr:sp>
  </cdr:relSizeAnchor>
  <cdr:relSizeAnchor xmlns:cdr="http://schemas.openxmlformats.org/drawingml/2006/chartDrawing">
    <cdr:from>
      <cdr:x>0.63934</cdr:x>
      <cdr:y>0.25802</cdr:y>
    </cdr:from>
    <cdr:to>
      <cdr:x>0.75472</cdr:x>
      <cdr:y>0.32253</cdr:y>
    </cdr:to>
    <cdr:sp macro="" textlink="">
      <cdr:nvSpPr>
        <cdr:cNvPr id="8" name="テキスト ボックス 1"/>
        <cdr:cNvSpPr txBox="1"/>
      </cdr:nvSpPr>
      <cdr:spPr>
        <a:xfrm xmlns:a="http://schemas.openxmlformats.org/drawingml/2006/main">
          <a:off x="2808312" y="576064"/>
          <a:ext cx="506805" cy="144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050" b="1" dirty="0" smtClean="0"/>
            <a:t>1.68</a:t>
          </a:r>
          <a:endParaRPr lang="ja-JP" altLang="en-US" sz="1050" b="1" dirty="0"/>
        </a:p>
      </cdr:txBody>
    </cdr:sp>
  </cdr:relSizeAnchor>
  <cdr:relSizeAnchor xmlns:cdr="http://schemas.openxmlformats.org/drawingml/2006/chartDrawing">
    <cdr:from>
      <cdr:x>0.72131</cdr:x>
      <cdr:y>0.16126</cdr:y>
    </cdr:from>
    <cdr:to>
      <cdr:x>0.83669</cdr:x>
      <cdr:y>0.22577</cdr:y>
    </cdr:to>
    <cdr:sp macro="" textlink="">
      <cdr:nvSpPr>
        <cdr:cNvPr id="9" name="テキスト ボックス 1"/>
        <cdr:cNvSpPr txBox="1"/>
      </cdr:nvSpPr>
      <cdr:spPr>
        <a:xfrm xmlns:a="http://schemas.openxmlformats.org/drawingml/2006/main">
          <a:off x="3168352" y="360040"/>
          <a:ext cx="506805" cy="144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050" b="1" dirty="0" smtClean="0"/>
            <a:t>2.05</a:t>
          </a:r>
          <a:endParaRPr lang="ja-JP" altLang="en-US" sz="1050" b="1" dirty="0"/>
        </a:p>
      </cdr:txBody>
    </cdr:sp>
  </cdr:relSizeAnchor>
  <cdr:relSizeAnchor xmlns:cdr="http://schemas.openxmlformats.org/drawingml/2006/chartDrawing">
    <cdr:from>
      <cdr:x>0.88889</cdr:x>
      <cdr:y>0.22577</cdr:y>
    </cdr:from>
    <cdr:to>
      <cdr:x>0.97252</cdr:x>
      <cdr:y>0.29027</cdr:y>
    </cdr:to>
    <cdr:sp macro="" textlink="">
      <cdr:nvSpPr>
        <cdr:cNvPr id="10" name="テキスト ボックス 1"/>
        <cdr:cNvSpPr txBox="1"/>
      </cdr:nvSpPr>
      <cdr:spPr>
        <a:xfrm xmlns:a="http://schemas.openxmlformats.org/drawingml/2006/main">
          <a:off x="4032448" y="504056"/>
          <a:ext cx="379406" cy="1440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050" b="1" dirty="0" smtClean="0">
              <a:solidFill>
                <a:srgbClr val="FF0000"/>
              </a:solidFill>
            </a:rPr>
            <a:t>1.8</a:t>
          </a:r>
          <a:endParaRPr lang="ja-JP" altLang="en-US" sz="1050" b="1" dirty="0">
            <a:solidFill>
              <a:srgbClr val="FF0000"/>
            </a:solidFill>
          </a:endParaRPr>
        </a:p>
      </cdr:txBody>
    </cdr:sp>
  </cdr:relSizeAnchor>
  <cdr:relSizeAnchor xmlns:cdr="http://schemas.openxmlformats.org/drawingml/2006/chartDrawing">
    <cdr:from>
      <cdr:x>0.80769</cdr:x>
      <cdr:y>0.22577</cdr:y>
    </cdr:from>
    <cdr:to>
      <cdr:x>0.92308</cdr:x>
      <cdr:y>0.29027</cdr:y>
    </cdr:to>
    <cdr:sp macro="" textlink="">
      <cdr:nvSpPr>
        <cdr:cNvPr id="11" name="テキスト ボックス 1"/>
        <cdr:cNvSpPr txBox="1"/>
      </cdr:nvSpPr>
      <cdr:spPr>
        <a:xfrm xmlns:a="http://schemas.openxmlformats.org/drawingml/2006/main">
          <a:off x="3024336" y="504056"/>
          <a:ext cx="432048" cy="1440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050" b="1" dirty="0" smtClean="0"/>
            <a:t>1.75</a:t>
          </a:r>
          <a:endParaRPr lang="ja-JP" altLang="en-US" sz="800" b="1" dirty="0"/>
        </a:p>
      </cdr:txBody>
    </cdr:sp>
  </cdr:relSizeAnchor>
  <cdr:relSizeAnchor xmlns:cdr="http://schemas.openxmlformats.org/drawingml/2006/chartDrawing">
    <cdr:from>
      <cdr:x>0</cdr:x>
      <cdr:y>0.03225</cdr:y>
    </cdr:from>
    <cdr:to>
      <cdr:x>0.13682</cdr:x>
      <cdr:y>0.13011</cdr:y>
    </cdr:to>
    <cdr:sp macro="" textlink="">
      <cdr:nvSpPr>
        <cdr:cNvPr id="12" name="Text Box 21"/>
        <cdr:cNvSpPr txBox="1">
          <a:spLocks xmlns:a="http://schemas.openxmlformats.org/drawingml/2006/main" noChangeArrowheads="1"/>
        </cdr:cNvSpPr>
      </cdr:nvSpPr>
      <cdr:spPr bwMode="auto">
        <a:xfrm xmlns:a="http://schemas.openxmlformats.org/drawingml/2006/main">
          <a:off x="0" y="72008"/>
          <a:ext cx="620684" cy="2184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36576" tIns="18288" rIns="0" bIns="0" anchor="t" upright="1"/>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pPr algn="l" rtl="0">
            <a:defRPr sz="1000"/>
          </a:pPr>
          <a:r>
            <a:rPr lang="ja-JP" altLang="en-US" sz="800" b="0" i="0" strike="noStrike" dirty="0" smtClean="0">
              <a:solidFill>
                <a:srgbClr val="000000"/>
              </a:solidFill>
              <a:latin typeface="HGPｺﾞｼｯｸE"/>
              <a:ea typeface="HGPｺﾞｼｯｸE"/>
            </a:rPr>
            <a:t>（</a:t>
          </a:r>
          <a:r>
            <a:rPr lang="en-US" altLang="ja-JP" sz="800" dirty="0" smtClean="0">
              <a:solidFill>
                <a:srgbClr val="000000"/>
              </a:solidFill>
              <a:latin typeface="HGPｺﾞｼｯｸE"/>
              <a:ea typeface="HGPｺﾞｼｯｸE"/>
            </a:rPr>
            <a:t>billion USD</a:t>
          </a:r>
          <a:r>
            <a:rPr lang="ja-JP" altLang="en-US" sz="800" b="0" i="0" strike="noStrike" dirty="0" smtClean="0">
              <a:solidFill>
                <a:srgbClr val="000000"/>
              </a:solidFill>
              <a:latin typeface="HGPｺﾞｼｯｸE"/>
              <a:ea typeface="HGPｺﾞｼｯｸE"/>
            </a:rPr>
            <a:t>）</a:t>
          </a:r>
          <a:endParaRPr lang="ja-JP" altLang="en-US" sz="900" b="0" i="0" strike="noStrike" dirty="0">
            <a:solidFill>
              <a:srgbClr val="000000"/>
            </a:solidFill>
            <a:latin typeface="HGPｺﾞｼｯｸE"/>
            <a:ea typeface="HGPｺﾞｼｯｸE"/>
          </a:endParaRPr>
        </a:p>
      </cdr:txBody>
    </cdr:sp>
  </cdr:relSizeAnchor>
  <cdr:relSizeAnchor xmlns:cdr="http://schemas.openxmlformats.org/drawingml/2006/chartDrawing">
    <cdr:from>
      <cdr:x>0.11111</cdr:x>
      <cdr:y>0.58054</cdr:y>
    </cdr:from>
    <cdr:to>
      <cdr:x>0.50794</cdr:x>
      <cdr:y>0.58125</cdr:y>
    </cdr:to>
    <cdr:sp macro="" textlink="">
      <cdr:nvSpPr>
        <cdr:cNvPr id="15" name="直線コネクタ 14"/>
        <cdr:cNvSpPr/>
      </cdr:nvSpPr>
      <cdr:spPr>
        <a:xfrm xmlns:a="http://schemas.openxmlformats.org/drawingml/2006/main">
          <a:off x="504056" y="1296144"/>
          <a:ext cx="1800200" cy="1588"/>
        </a:xfrm>
        <a:prstGeom xmlns:a="http://schemas.openxmlformats.org/drawingml/2006/main" prst="line">
          <a:avLst/>
        </a:prstGeom>
        <a:ln xmlns:a="http://schemas.openxmlformats.org/drawingml/2006/main" w="1905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p>
      </cdr:txBody>
    </cdr:sp>
  </cdr:relSizeAnchor>
  <cdr:relSizeAnchor xmlns:cdr="http://schemas.openxmlformats.org/drawingml/2006/chartDrawing">
    <cdr:from>
      <cdr:x>0.33053</cdr:x>
      <cdr:y>0.26897</cdr:y>
    </cdr:from>
    <cdr:to>
      <cdr:x>0.53227</cdr:x>
      <cdr:y>0.49014</cdr:y>
    </cdr:to>
    <cdr:sp macro="" textlink="">
      <cdr:nvSpPr>
        <cdr:cNvPr id="16" name="Text Box 24"/>
        <cdr:cNvSpPr txBox="1">
          <a:spLocks xmlns:a="http://schemas.openxmlformats.org/drawingml/2006/main" noChangeArrowheads="1"/>
        </cdr:cNvSpPr>
      </cdr:nvSpPr>
      <cdr:spPr bwMode="auto">
        <a:xfrm xmlns:a="http://schemas.openxmlformats.org/drawingml/2006/main">
          <a:off x="1475656" y="720080"/>
          <a:ext cx="900668" cy="592109"/>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27432" tIns="18288" rIns="27432" bIns="18288" anchor="ctr" upright="1"/>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kern="1200">
              <a:solidFill>
                <a:sysClr val="windowText" lastClr="000000"/>
              </a:solidFill>
              <a:latin typeface="Arial" charset="0"/>
              <a:ea typeface="ＭＳ Ｐゴシック" pitchFamily="50" charset="-128"/>
            </a:defRPr>
          </a:lvl5pPr>
          <a:lvl6pPr marL="2286000" algn="l" defTabSz="914400" rtl="0" eaLnBrk="1" latinLnBrk="0" hangingPunct="1">
            <a:defRPr kumimoji="1" kern="1200">
              <a:solidFill>
                <a:sysClr val="windowText" lastClr="000000"/>
              </a:solidFill>
              <a:latin typeface="Arial" charset="0"/>
              <a:ea typeface="ＭＳ Ｐゴシック" pitchFamily="50" charset="-128"/>
            </a:defRPr>
          </a:lvl6pPr>
          <a:lvl7pPr marL="2743200" algn="l" defTabSz="914400" rtl="0" eaLnBrk="1" latinLnBrk="0" hangingPunct="1">
            <a:defRPr kumimoji="1" kern="1200">
              <a:solidFill>
                <a:sysClr val="windowText" lastClr="000000"/>
              </a:solidFill>
              <a:latin typeface="Arial" charset="0"/>
              <a:ea typeface="ＭＳ Ｐゴシック" pitchFamily="50" charset="-128"/>
            </a:defRPr>
          </a:lvl7pPr>
          <a:lvl8pPr marL="3200400" algn="l" defTabSz="914400" rtl="0" eaLnBrk="1" latinLnBrk="0" hangingPunct="1">
            <a:defRPr kumimoji="1" kern="1200">
              <a:solidFill>
                <a:sysClr val="windowText" lastClr="000000"/>
              </a:solidFill>
              <a:latin typeface="Arial" charset="0"/>
              <a:ea typeface="ＭＳ Ｐゴシック" pitchFamily="50" charset="-128"/>
            </a:defRPr>
          </a:lvl8pPr>
          <a:lvl9pPr marL="3657600" algn="l" defTabSz="914400" rtl="0" eaLnBrk="1" latinLnBrk="0" hangingPunct="1">
            <a:defRPr kumimoji="1" kern="1200">
              <a:solidFill>
                <a:sysClr val="windowText" lastClr="000000"/>
              </a:solidFill>
              <a:latin typeface="Arial" charset="0"/>
              <a:ea typeface="ＭＳ Ｐゴシック" pitchFamily="50" charset="-128"/>
            </a:defRPr>
          </a:lvl9pPr>
        </a:lstStyle>
        <a:p xmlns:a="http://schemas.openxmlformats.org/drawingml/2006/main">
          <a:pPr algn="ctr" rtl="0">
            <a:defRPr sz="1000"/>
          </a:pPr>
          <a:r>
            <a:rPr lang="en-US" altLang="ja-JP" sz="700" b="1" i="0" strike="noStrike" dirty="0">
              <a:solidFill>
                <a:srgbClr val="000000"/>
              </a:solidFill>
              <a:latin typeface="Arial" pitchFamily="34" charset="0"/>
              <a:ea typeface="Arial Unicode MS" pitchFamily="50" charset="-128"/>
              <a:cs typeface="Arial" pitchFamily="34" charset="0"/>
            </a:rPr>
            <a:t>Average level of total ODA for the period of 2003-2007:</a:t>
          </a:r>
          <a:r>
            <a:rPr lang="en-US" altLang="ja-JP" sz="700" b="1" i="0" strike="noStrike" baseline="0" dirty="0">
              <a:solidFill>
                <a:srgbClr val="000000"/>
              </a:solidFill>
              <a:latin typeface="Arial" pitchFamily="34" charset="0"/>
              <a:ea typeface="Arial Unicode MS" pitchFamily="50" charset="-128"/>
              <a:cs typeface="Arial" pitchFamily="34" charset="0"/>
            </a:rPr>
            <a:t> </a:t>
          </a:r>
        </a:p>
        <a:p xmlns:a="http://schemas.openxmlformats.org/drawingml/2006/main">
          <a:pPr algn="ctr" rtl="0">
            <a:defRPr sz="1000"/>
          </a:pPr>
          <a:r>
            <a:rPr lang="en-US" altLang="ja-JP" sz="700" b="1" i="0" strike="noStrike" baseline="0" dirty="0">
              <a:solidFill>
                <a:srgbClr val="000000"/>
              </a:solidFill>
              <a:latin typeface="Arial" pitchFamily="34" charset="0"/>
              <a:ea typeface="Arial Unicode MS" pitchFamily="50" charset="-128"/>
              <a:cs typeface="Arial" pitchFamily="34" charset="0"/>
            </a:rPr>
            <a:t>US$0.9 billion</a:t>
          </a:r>
          <a:endParaRPr lang="ja-JP" altLang="en-US" sz="700" b="1" i="0" strike="noStrike" dirty="0">
            <a:solidFill>
              <a:srgbClr val="000000"/>
            </a:solidFill>
            <a:latin typeface="Arial" pitchFamily="34" charset="0"/>
            <a:ea typeface="Arial Unicode MS" pitchFamily="50" charset="-128"/>
            <a:cs typeface="Arial" pitchFamily="34" charset="0"/>
          </a:endParaRPr>
        </a:p>
      </cdr:txBody>
    </cdr:sp>
  </cdr:relSizeAnchor>
  <cdr:relSizeAnchor xmlns:cdr="http://schemas.openxmlformats.org/drawingml/2006/chartDrawing">
    <cdr:from>
      <cdr:x>0.42731</cdr:x>
      <cdr:y>0.48415</cdr:y>
    </cdr:from>
    <cdr:to>
      <cdr:x>0.46688</cdr:x>
      <cdr:y>0.58091</cdr:y>
    </cdr:to>
    <cdr:sp macro="" textlink="">
      <cdr:nvSpPr>
        <cdr:cNvPr id="20" name="直線矢印コネクタ 19"/>
        <cdr:cNvSpPr/>
      </cdr:nvSpPr>
      <cdr:spPr>
        <a:xfrm xmlns:a="http://schemas.openxmlformats.org/drawingml/2006/main">
          <a:off x="1907704" y="1296144"/>
          <a:ext cx="176661" cy="259043"/>
        </a:xfrm>
        <a:prstGeom xmlns:a="http://schemas.openxmlformats.org/drawingml/2006/main" prst="straightConnector1">
          <a:avLst/>
        </a:prstGeom>
        <a:ln xmlns:a="http://schemas.openxmlformats.org/drawingml/2006/main" w="222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 2"/>
          <p:cNvSpPr>
            <a:spLocks noGrp="1"/>
          </p:cNvSpPr>
          <p:nvPr>
            <p:ph type="dt" idx="1"/>
          </p:nvPr>
        </p:nvSpPr>
        <p:spPr>
          <a:xfrm>
            <a:off x="3814626" y="0"/>
            <a:ext cx="2919565" cy="493868"/>
          </a:xfrm>
          <a:prstGeom prst="rect">
            <a:avLst/>
          </a:prstGeom>
        </p:spPr>
        <p:txBody>
          <a:bodyPr vert="horz" lIns="90763" tIns="45382" rIns="90763" bIns="45382" rtlCol="0"/>
          <a:lstStyle>
            <a:lvl1pPr algn="r">
              <a:defRPr sz="1200"/>
            </a:lvl1pPr>
          </a:lstStyle>
          <a:p>
            <a:fld id="{6A3828F0-8019-4D38-B159-239802D3EF46}" type="datetimeFigureOut">
              <a:rPr kumimoji="1" lang="ja-JP" altLang="en-US" smtClean="0"/>
              <a:pPr/>
              <a:t>2013/5/21</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 4"/>
          <p:cNvSpPr>
            <a:spLocks noGrp="1"/>
          </p:cNvSpPr>
          <p:nvPr>
            <p:ph type="body" sz="quarter" idx="3"/>
          </p:nvPr>
        </p:nvSpPr>
        <p:spPr>
          <a:xfrm>
            <a:off x="673262" y="4686223"/>
            <a:ext cx="5389240" cy="4440077"/>
          </a:xfrm>
          <a:prstGeom prst="rect">
            <a:avLst/>
          </a:prstGeom>
        </p:spPr>
        <p:txBody>
          <a:bodyPr vert="horz" lIns="90763" tIns="45382" rIns="90763" bIns="4538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0868"/>
            <a:ext cx="2919565" cy="493867"/>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26" y="9370868"/>
            <a:ext cx="2919565" cy="493867"/>
          </a:xfrm>
          <a:prstGeom prst="rect">
            <a:avLst/>
          </a:prstGeom>
        </p:spPr>
        <p:txBody>
          <a:bodyPr vert="horz" lIns="90763" tIns="45382" rIns="90763" bIns="45382" rtlCol="0" anchor="b"/>
          <a:lstStyle>
            <a:lvl1pPr algn="r">
              <a:defRPr sz="1200"/>
            </a:lvl1pPr>
          </a:lstStyle>
          <a:p>
            <a:fld id="{7DCA7B5D-A447-4846-A387-E03B0FEC9C0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929A086-8DCD-4046-A453-1359C3CFD921}" type="datetime1">
              <a:rPr kumimoji="1" lang="ja-JP" altLang="en-US" smtClean="0"/>
              <a:pPr/>
              <a:t>2013/5/21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214262F-6993-4EA9-9F4A-8B191526C2F0}" type="datetime1">
              <a:rPr kumimoji="1" lang="ja-JP" altLang="en-US" smtClean="0"/>
              <a:pPr/>
              <a:t>2013/5/21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9BD79E1-9B6F-4184-8404-4E5E649CC16B}" type="datetime1">
              <a:rPr kumimoji="1" lang="ja-JP" altLang="en-US" smtClean="0"/>
              <a:pPr/>
              <a:t>2013/5/21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0966A61-922B-4151-B79A-63121C1DE4D6}" type="datetime1">
              <a:rPr kumimoji="1" lang="ja-JP" altLang="en-US" smtClean="0"/>
              <a:pPr/>
              <a:t>2013/5/21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A70A9B9-FD51-4332-80D2-F66980E6B893}" type="datetime1">
              <a:rPr kumimoji="1" lang="ja-JP" altLang="en-US" smtClean="0"/>
              <a:pPr/>
              <a:t>2013/5/21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6FA345A-91A3-4AFA-B32D-DD5C6E5DD1FA}" type="datetime1">
              <a:rPr kumimoji="1" lang="ja-JP" altLang="en-US" smtClean="0"/>
              <a:pPr/>
              <a:t>2013/5/21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3125964-F9C8-4AF0-A36B-B92FE3335995}" type="datetime1">
              <a:rPr kumimoji="1" lang="ja-JP" altLang="en-US" smtClean="0"/>
              <a:pPr/>
              <a:t>2013/5/21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A5A5BFD-CCCB-4264-902C-9649C0E017B6}" type="datetime1">
              <a:rPr kumimoji="1" lang="ja-JP" altLang="en-US" smtClean="0"/>
              <a:pPr/>
              <a:t>2013/5/21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120835-6DFF-439A-9046-8DB64213CB9F}" type="datetime1">
              <a:rPr kumimoji="1" lang="ja-JP" altLang="en-US" smtClean="0"/>
              <a:pPr/>
              <a:t>2013/5/21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031FA2E-1843-425B-9B55-E2D2C8FBFDFE}" type="datetime1">
              <a:rPr kumimoji="1" lang="ja-JP" altLang="en-US" smtClean="0"/>
              <a:pPr/>
              <a:t>2013/5/21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48B3B94-168D-4697-B2D3-C1F8F2F10AE9}" type="datetime1">
              <a:rPr kumimoji="1" lang="ja-JP" altLang="en-US" smtClean="0"/>
              <a:pPr/>
              <a:t>2013/5/21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79060E5-DDE3-4E10-84C4-47681EB6E2B6}"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D3294-B2EA-4516-AB15-EB98A2A84711}" type="datetime1">
              <a:rPr kumimoji="1" lang="ja-JP" altLang="en-US" smtClean="0"/>
              <a:pPr/>
              <a:t>2013/5/21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060E5-DDE3-4E10-84C4-47681EB6E2B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file:///\\SOGMNAS02\org\houdoukouhou\houbunsai\01%20&#32207;&#21209;&#29677;\&#28369;&#24029;\04%20&#21508;&#12452;&#12471;&#12517;&#12540;&#21029;&#24195;&#22577;&#25126;&#30053;\TICAD%20V\SOGMNAS02\org\africa\common\&#9733;&#65332;&#65321;&#65315;&#65313;&#65316;&#12288;&#65334;&#9733;\&#12469;&#12502;\&#12307;&#12502;&#12522;&#12540;&#12501;&#36039;&#26009;\&#33521;&#35486;&#29256;\SOGMNAS02\org\africa\common\&#9733;&#65332;&#65321;&#65315;&#65313;&#65316;&#12288;&#65334;&#9733;\&#12469;&#12502;\&#12307;&#12502;&#12522;&#12540;&#12501;&#36039;&#26009;&#65288;&#24179;&#65289;\&#32113;&#35336;&#12487;&#12540;&#12479;\&#23550;&#12450;&#12501;&#12522;&#12459;&#25237;&#36039;&#27531;&#39640;&#65288;TICAD&#8547;&#20844;&#32004;&#65289;.xlsx!&#33521;&#35486;!%5b&#23550;&#12450;&#12501;&#12522;&#12459;&#25237;&#36039;&#27531;&#39640;&#65288;TICAD&#8547;&#20844;&#32004;&#65289;.xlsx%5d&#33521;&#35486;%20&#12464;&#12521;&#12501;%20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323528" y="2492896"/>
            <a:ext cx="8352928" cy="990600"/>
          </a:xfrm>
        </p:spPr>
        <p:txBody>
          <a:bodyPr>
            <a:noAutofit/>
          </a:bodyPr>
          <a:lstStyle/>
          <a:p>
            <a:r>
              <a:rPr lang="en-US" altLang="ja-JP" sz="3800" b="1" dirty="0" smtClean="0"/>
              <a:t>The Fifth Tokyo International Conference on African Development</a:t>
            </a:r>
            <a:r>
              <a:rPr lang="ja-JP" altLang="en-US" sz="3800" b="1" dirty="0" smtClean="0"/>
              <a:t>（</a:t>
            </a:r>
            <a:r>
              <a:rPr lang="en-US" altLang="ja-JP" sz="3800" b="1" dirty="0" smtClean="0"/>
              <a:t>TICAD V</a:t>
            </a:r>
            <a:r>
              <a:rPr lang="ja-JP" altLang="en-US" sz="3800" b="1" dirty="0" smtClean="0"/>
              <a:t>）</a:t>
            </a:r>
            <a:endParaRPr kumimoji="1" lang="ja-JP" altLang="en-US" sz="3800" b="1" dirty="0"/>
          </a:p>
        </p:txBody>
      </p:sp>
      <p:sp>
        <p:nvSpPr>
          <p:cNvPr id="5" name="サブタイトル 2"/>
          <p:cNvSpPr>
            <a:spLocks noGrp="1"/>
          </p:cNvSpPr>
          <p:nvPr>
            <p:ph type="subTitle" idx="1"/>
          </p:nvPr>
        </p:nvSpPr>
        <p:spPr>
          <a:xfrm>
            <a:off x="1219200" y="5733256"/>
            <a:ext cx="6858000" cy="533400"/>
          </a:xfrm>
        </p:spPr>
        <p:txBody>
          <a:bodyPr>
            <a:normAutofit/>
          </a:bodyPr>
          <a:lstStyle/>
          <a:p>
            <a:r>
              <a:rPr lang="en-US" altLang="ja-JP" sz="2400" b="1" dirty="0" smtClean="0">
                <a:solidFill>
                  <a:schemeClr val="tx1"/>
                </a:solidFill>
                <a:ea typeface="HGP明朝B" pitchFamily="18" charset="-128"/>
              </a:rPr>
              <a:t>June 1 to 3, 2013, in Yokohama, Japan</a:t>
            </a:r>
            <a:endParaRPr kumimoji="1" lang="ja-JP" altLang="en-US" sz="2400" b="1" dirty="0">
              <a:solidFill>
                <a:schemeClr val="tx1"/>
              </a:solidFill>
              <a:ea typeface="HGP明朝B" pitchFamily="18" charset="-128"/>
            </a:endParaRPr>
          </a:p>
        </p:txBody>
      </p:sp>
      <p:pic>
        <p:nvPicPr>
          <p:cNvPr id="6" name="Picture 2"/>
          <p:cNvPicPr>
            <a:picLocks noChangeAspect="1" noChangeArrowheads="1"/>
          </p:cNvPicPr>
          <p:nvPr/>
        </p:nvPicPr>
        <p:blipFill>
          <a:blip r:embed="rId2" cstate="print"/>
          <a:srcRect/>
          <a:stretch>
            <a:fillRect/>
          </a:stretch>
        </p:blipFill>
        <p:spPr bwMode="auto">
          <a:xfrm>
            <a:off x="6948264" y="188641"/>
            <a:ext cx="2195736" cy="2041144"/>
          </a:xfrm>
          <a:prstGeom prst="rect">
            <a:avLst/>
          </a:prstGeom>
          <a:noFill/>
          <a:ln w="9525">
            <a:noFill/>
            <a:miter lim="800000"/>
            <a:headEnd/>
            <a:tailEnd/>
          </a:ln>
        </p:spPr>
      </p:pic>
      <p:sp>
        <p:nvSpPr>
          <p:cNvPr id="7" name="正方形/長方形 6"/>
          <p:cNvSpPr/>
          <p:nvPr/>
        </p:nvSpPr>
        <p:spPr>
          <a:xfrm>
            <a:off x="489599" y="3789040"/>
            <a:ext cx="8186857" cy="584775"/>
          </a:xfrm>
          <a:prstGeom prst="rect">
            <a:avLst/>
          </a:prstGeom>
        </p:spPr>
        <p:txBody>
          <a:bodyPr wrap="none">
            <a:spAutoFit/>
          </a:bodyPr>
          <a:lstStyle/>
          <a:p>
            <a:r>
              <a:rPr lang="ja-JP" altLang="en-US" sz="3200" b="1" i="1" dirty="0" smtClean="0">
                <a:solidFill>
                  <a:srgbClr val="00B050"/>
                </a:solidFill>
              </a:rPr>
              <a:t>～</a:t>
            </a:r>
            <a:r>
              <a:rPr lang="en-US" altLang="ja-JP" sz="3200" b="1" i="1" dirty="0" smtClean="0">
                <a:solidFill>
                  <a:srgbClr val="00B050"/>
                </a:solidFill>
              </a:rPr>
              <a:t>Hand in Hand with a More Dynamic Africa</a:t>
            </a:r>
            <a:r>
              <a:rPr lang="ja-JP" altLang="en-US" sz="3200" b="1" i="1" dirty="0" smtClean="0">
                <a:solidFill>
                  <a:srgbClr val="00B050"/>
                </a:solidFill>
              </a:rPr>
              <a:t>～</a:t>
            </a:r>
            <a:endParaRPr lang="ja-JP" altLang="en-US" sz="3200" b="1" i="1" dirty="0">
              <a:solidFill>
                <a:srgbClr val="00B050"/>
              </a:solidFill>
            </a:endParaRPr>
          </a:p>
        </p:txBody>
      </p:sp>
      <p:sp>
        <p:nvSpPr>
          <p:cNvPr id="8" name="スライド番号プレースホルダ 7"/>
          <p:cNvSpPr>
            <a:spLocks noGrp="1"/>
          </p:cNvSpPr>
          <p:nvPr>
            <p:ph type="sldNum" sz="quarter" idx="12"/>
          </p:nvPr>
        </p:nvSpPr>
        <p:spPr/>
        <p:txBody>
          <a:bodyPr/>
          <a:lstStyle/>
          <a:p>
            <a:fld id="{179060E5-DDE3-4E10-84C4-47681EB6E2B6}" type="slidenum">
              <a:rPr kumimoji="1" lang="ja-JP" altLang="en-US" smtClean="0"/>
              <a:pPr/>
              <a:t>1</a:t>
            </a:fld>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3" y="764704"/>
            <a:ext cx="4608511" cy="3065719"/>
          </a:xfrm>
          <a:prstGeom prst="rect">
            <a:avLst/>
          </a:prstGeom>
          <a:noFill/>
          <a:ln w="9525">
            <a:noFill/>
            <a:miter lim="800000"/>
            <a:headEnd/>
            <a:tailEnd/>
          </a:ln>
        </p:spPr>
      </p:pic>
      <p:sp>
        <p:nvSpPr>
          <p:cNvPr id="5" name="正方形/長方形 4"/>
          <p:cNvSpPr/>
          <p:nvPr/>
        </p:nvSpPr>
        <p:spPr>
          <a:xfrm>
            <a:off x="539552" y="-27384"/>
            <a:ext cx="2643672" cy="646331"/>
          </a:xfrm>
          <a:prstGeom prst="rect">
            <a:avLst/>
          </a:prstGeom>
        </p:spPr>
        <p:txBody>
          <a:bodyPr wrap="none">
            <a:spAutoFit/>
          </a:bodyPr>
          <a:lstStyle/>
          <a:p>
            <a:r>
              <a:rPr lang="en-US" altLang="ja-JP" sz="3600" b="1" dirty="0">
                <a:solidFill>
                  <a:srgbClr val="00B050"/>
                </a:solidFill>
              </a:rPr>
              <a:t>About TICAD</a:t>
            </a:r>
            <a:endParaRPr lang="ja-JP" altLang="en-US" sz="3600" b="1" dirty="0">
              <a:solidFill>
                <a:srgbClr val="00B050"/>
              </a:solidFill>
            </a:endParaRPr>
          </a:p>
        </p:txBody>
      </p:sp>
      <p:sp>
        <p:nvSpPr>
          <p:cNvPr id="6" name="正方形/長方形 5"/>
          <p:cNvSpPr/>
          <p:nvPr/>
        </p:nvSpPr>
        <p:spPr>
          <a:xfrm>
            <a:off x="5004048" y="332657"/>
            <a:ext cx="4032448" cy="6340197"/>
          </a:xfrm>
          <a:prstGeom prst="rect">
            <a:avLst/>
          </a:prstGeom>
        </p:spPr>
        <p:txBody>
          <a:bodyPr wrap="square">
            <a:spAutoFit/>
          </a:bodyPr>
          <a:lstStyle/>
          <a:p>
            <a:pPr>
              <a:buFont typeface="Wingdings" pitchFamily="2" charset="2"/>
              <a:buChar char="l"/>
            </a:pPr>
            <a:r>
              <a:rPr lang="en-US" altLang="ja-JP" sz="1400" dirty="0" smtClean="0"/>
              <a:t>TICAD stands for “</a:t>
            </a:r>
            <a:r>
              <a:rPr lang="en-US" altLang="ja-JP" sz="1400" b="1" u="sng" dirty="0" smtClean="0"/>
              <a:t>Tokyo International</a:t>
            </a:r>
          </a:p>
          <a:p>
            <a:r>
              <a:rPr lang="en-US" altLang="ja-JP" sz="1400" b="1" u="sng" dirty="0" smtClean="0"/>
              <a:t>Conference on African Development</a:t>
            </a:r>
            <a:r>
              <a:rPr lang="en-US" altLang="ja-JP" sz="1400" dirty="0" smtClean="0"/>
              <a:t>.”</a:t>
            </a:r>
            <a:r>
              <a:rPr lang="ja-JP" altLang="en-US" sz="1400" dirty="0" smtClean="0"/>
              <a:t> </a:t>
            </a:r>
            <a:r>
              <a:rPr lang="en-US" altLang="ja-JP" sz="1400" dirty="0" smtClean="0"/>
              <a:t>In 1993, Japan launched TICAD to promote high-level policy dialogue between African leaders and development partners on issues facing Africa, such as economic</a:t>
            </a:r>
            <a:r>
              <a:rPr lang="ja-JP" altLang="en-US" sz="1400" dirty="0" smtClean="0"/>
              <a:t>　</a:t>
            </a:r>
            <a:r>
              <a:rPr lang="en-US" altLang="ja-JP" sz="1400" dirty="0" smtClean="0"/>
              <a:t>development, poverty and conflict. </a:t>
            </a:r>
          </a:p>
          <a:p>
            <a:endParaRPr lang="en-US" altLang="ja-JP" sz="1400" dirty="0" smtClean="0"/>
          </a:p>
          <a:p>
            <a:pPr>
              <a:buFont typeface="Wingdings" pitchFamily="2" charset="2"/>
              <a:buChar char="l"/>
            </a:pPr>
            <a:r>
              <a:rPr lang="en-US" altLang="ja-JP" sz="1400" dirty="0" smtClean="0"/>
              <a:t>TICAD has since evolved into a major global framework to facilitate the implementation of measures for promoting African development under the dual principles of </a:t>
            </a:r>
            <a:r>
              <a:rPr lang="en-US" altLang="ja-JP" sz="1400" u="sng" dirty="0" smtClean="0"/>
              <a:t>African “</a:t>
            </a:r>
            <a:r>
              <a:rPr lang="en-US" altLang="ja-JP" sz="1400" b="1" u="sng" dirty="0" smtClean="0"/>
              <a:t>ownership</a:t>
            </a:r>
            <a:r>
              <a:rPr lang="en-US" altLang="ja-JP" sz="1400" u="sng" dirty="0" smtClean="0"/>
              <a:t>” and international “</a:t>
            </a:r>
            <a:r>
              <a:rPr lang="en-US" altLang="ja-JP" sz="1400" b="1" u="sng" dirty="0" smtClean="0"/>
              <a:t>partnership</a:t>
            </a:r>
            <a:r>
              <a:rPr lang="en-US" altLang="ja-JP" sz="1400" dirty="0" smtClean="0"/>
              <a:t>.” </a:t>
            </a:r>
          </a:p>
          <a:p>
            <a:endParaRPr lang="en-US" altLang="ja-JP" sz="1400" dirty="0" smtClean="0"/>
          </a:p>
          <a:p>
            <a:pPr>
              <a:buFont typeface="Wingdings" pitchFamily="2" charset="2"/>
              <a:buChar char="l"/>
            </a:pPr>
            <a:r>
              <a:rPr lang="en-US" altLang="ja-JP" sz="1400" dirty="0" smtClean="0"/>
              <a:t>TICAD is co-hosted by the Government of Japan, the African Union Commission (AUC), the United Nations Office of the Special Advisor on Africa (UNOSAA), the United Nations Development </a:t>
            </a:r>
            <a:r>
              <a:rPr lang="en-US" altLang="ja-JP" sz="1400" dirty="0" err="1" smtClean="0"/>
              <a:t>Programme</a:t>
            </a:r>
            <a:r>
              <a:rPr lang="en-US" altLang="ja-JP" sz="1400" dirty="0"/>
              <a:t> </a:t>
            </a:r>
            <a:r>
              <a:rPr lang="en-US" altLang="ja-JP" sz="1400" dirty="0" smtClean="0"/>
              <a:t>(UNDP) and the World Bank. </a:t>
            </a:r>
          </a:p>
          <a:p>
            <a:endParaRPr lang="en-US" altLang="ja-JP" sz="1400" dirty="0"/>
          </a:p>
          <a:p>
            <a:pPr>
              <a:buFont typeface="Wingdings" pitchFamily="2" charset="2"/>
              <a:buChar char="l"/>
            </a:pPr>
            <a:r>
              <a:rPr lang="en-US" altLang="ja-JP" sz="1400" dirty="0" smtClean="0"/>
              <a:t>TICAD’s stakeholders include all African countries and development partners including international/regional organizations, donor nations, Asian countries, the private sector and civil society organizations.</a:t>
            </a:r>
          </a:p>
          <a:p>
            <a:endParaRPr lang="en-US" altLang="ja-JP" sz="1400" dirty="0"/>
          </a:p>
          <a:p>
            <a:pPr>
              <a:buFont typeface="Wingdings" pitchFamily="2" charset="2"/>
              <a:buChar char="l"/>
            </a:pPr>
            <a:r>
              <a:rPr lang="en-US" altLang="ja-JP" sz="1400" dirty="0" smtClean="0"/>
              <a:t>Since its inception, Japan has hosted the summit-level conference every five years. </a:t>
            </a:r>
            <a:r>
              <a:rPr lang="en-US" altLang="ja-JP" sz="1400" u="sng" dirty="0" smtClean="0"/>
              <a:t>The fifth conference (TICAD V) will be held in Yokohama, Japan, on June 1-3, 2013</a:t>
            </a:r>
            <a:r>
              <a:rPr lang="en-US" altLang="ja-JP" sz="1400" dirty="0" smtClean="0"/>
              <a:t>.</a:t>
            </a:r>
            <a:endParaRPr lang="ja-JP" altLang="en-US" sz="1400" dirty="0"/>
          </a:p>
        </p:txBody>
      </p:sp>
      <p:sp>
        <p:nvSpPr>
          <p:cNvPr id="7" name="正方形/長方形 6"/>
          <p:cNvSpPr/>
          <p:nvPr/>
        </p:nvSpPr>
        <p:spPr>
          <a:xfrm>
            <a:off x="107504" y="4379620"/>
            <a:ext cx="4824536" cy="1569660"/>
          </a:xfrm>
          <a:prstGeom prst="rect">
            <a:avLst/>
          </a:prstGeom>
        </p:spPr>
        <p:txBody>
          <a:bodyPr wrap="square">
            <a:spAutoFit/>
          </a:bodyPr>
          <a:lstStyle/>
          <a:p>
            <a:r>
              <a:rPr lang="en-US" altLang="ja-JP" i="1" dirty="0"/>
              <a:t>TICAD aims to mobilize the wisdom and resources of </a:t>
            </a:r>
            <a:r>
              <a:rPr lang="en-US" altLang="ja-JP" i="1" dirty="0" smtClean="0"/>
              <a:t>all stakeholders </a:t>
            </a:r>
            <a:r>
              <a:rPr lang="en-US" altLang="ja-JP" i="1" dirty="0"/>
              <a:t>interested in African development under the concept of </a:t>
            </a:r>
            <a:r>
              <a:rPr lang="en-US" altLang="ja-JP" i="1" dirty="0" smtClean="0"/>
              <a:t>African “</a:t>
            </a:r>
            <a:r>
              <a:rPr lang="en-US" altLang="ja-JP" sz="2400" b="1" i="1" dirty="0" smtClean="0">
                <a:solidFill>
                  <a:srgbClr val="FF0000"/>
                </a:solidFill>
              </a:rPr>
              <a:t>ownership</a:t>
            </a:r>
            <a:r>
              <a:rPr lang="en-US" altLang="ja-JP" i="1" dirty="0"/>
              <a:t>” and “</a:t>
            </a:r>
            <a:r>
              <a:rPr lang="en-US" altLang="ja-JP" sz="2400" b="1" i="1" dirty="0">
                <a:solidFill>
                  <a:srgbClr val="FF0000"/>
                </a:solidFill>
              </a:rPr>
              <a:t>partnership</a:t>
            </a:r>
            <a:r>
              <a:rPr lang="en-US" altLang="ja-JP" i="1" dirty="0"/>
              <a:t>” between Africa and the international community.</a:t>
            </a:r>
            <a:endParaRPr lang="ja-JP" altLang="en-US" i="1" dirty="0"/>
          </a:p>
        </p:txBody>
      </p:sp>
      <p:sp>
        <p:nvSpPr>
          <p:cNvPr id="8" name="スライド番号プレースホルダ 7"/>
          <p:cNvSpPr>
            <a:spLocks noGrp="1"/>
          </p:cNvSpPr>
          <p:nvPr>
            <p:ph type="sldNum" sz="quarter" idx="12"/>
          </p:nvPr>
        </p:nvSpPr>
        <p:spPr/>
        <p:txBody>
          <a:bodyPr/>
          <a:lstStyle/>
          <a:p>
            <a:fld id="{179060E5-DDE3-4E10-84C4-47681EB6E2B6}" type="slidenum">
              <a:rPr kumimoji="1" lang="ja-JP" altLang="en-US" smtClean="0"/>
              <a:pPr/>
              <a:t>2</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458" y="44624"/>
            <a:ext cx="3718454" cy="646331"/>
          </a:xfrm>
          <a:prstGeom prst="rect">
            <a:avLst/>
          </a:prstGeom>
        </p:spPr>
        <p:txBody>
          <a:bodyPr wrap="none">
            <a:spAutoFit/>
          </a:bodyPr>
          <a:lstStyle/>
          <a:p>
            <a:r>
              <a:rPr lang="en-US" altLang="ja-JP" sz="3600" b="1" dirty="0">
                <a:solidFill>
                  <a:schemeClr val="accent6">
                    <a:lumMod val="75000"/>
                  </a:schemeClr>
                </a:solidFill>
              </a:rPr>
              <a:t>The TICAD Process</a:t>
            </a:r>
            <a:endParaRPr lang="ja-JP" altLang="en-US" sz="3600" b="1" dirty="0">
              <a:solidFill>
                <a:schemeClr val="accent6">
                  <a:lumMod val="75000"/>
                </a:schemeClr>
              </a:solidFill>
            </a:endParaRPr>
          </a:p>
        </p:txBody>
      </p:sp>
      <p:sp>
        <p:nvSpPr>
          <p:cNvPr id="5" name="正方形/長方形 4"/>
          <p:cNvSpPr/>
          <p:nvPr/>
        </p:nvSpPr>
        <p:spPr>
          <a:xfrm>
            <a:off x="3851920" y="116632"/>
            <a:ext cx="5184576" cy="954107"/>
          </a:xfrm>
          <a:prstGeom prst="rect">
            <a:avLst/>
          </a:prstGeom>
        </p:spPr>
        <p:txBody>
          <a:bodyPr wrap="square">
            <a:spAutoFit/>
          </a:bodyPr>
          <a:lstStyle/>
          <a:p>
            <a:r>
              <a:rPr lang="en-US" altLang="ja-JP" sz="1400" dirty="0"/>
              <a:t>The objectives of TICAD are two-fold</a:t>
            </a:r>
            <a:r>
              <a:rPr lang="en-US" altLang="ja-JP" sz="1400" dirty="0" smtClean="0"/>
              <a:t>:</a:t>
            </a:r>
          </a:p>
          <a:p>
            <a:r>
              <a:rPr lang="en-US" altLang="ja-JP" sz="1400" b="1" dirty="0" smtClean="0"/>
              <a:t>(1</a:t>
            </a:r>
            <a:r>
              <a:rPr lang="en-US" altLang="ja-JP" sz="1400" b="1" dirty="0"/>
              <a:t>) </a:t>
            </a:r>
            <a:r>
              <a:rPr lang="en-US" altLang="ja-JP" sz="1400" b="1" dirty="0" smtClean="0"/>
              <a:t>promote </a:t>
            </a:r>
            <a:r>
              <a:rPr lang="en-US" altLang="ja-JP" sz="1400" b="1" dirty="0"/>
              <a:t>high-level policy dialogue </a:t>
            </a:r>
            <a:r>
              <a:rPr lang="en-US" altLang="ja-JP" sz="1400" b="1" dirty="0" smtClean="0"/>
              <a:t>between African </a:t>
            </a:r>
            <a:r>
              <a:rPr lang="en-US" altLang="ja-JP" sz="1400" b="1" dirty="0"/>
              <a:t>leaders and their partners; and </a:t>
            </a:r>
            <a:endParaRPr lang="en-US" altLang="ja-JP" sz="1400" b="1" dirty="0" smtClean="0"/>
          </a:p>
          <a:p>
            <a:r>
              <a:rPr lang="en-US" altLang="ja-JP" sz="1400" b="1" dirty="0" smtClean="0"/>
              <a:t>(2</a:t>
            </a:r>
            <a:r>
              <a:rPr lang="en-US" altLang="ja-JP" sz="1400" b="1" dirty="0"/>
              <a:t>) </a:t>
            </a:r>
            <a:r>
              <a:rPr lang="en-US" altLang="ja-JP" sz="1400" b="1" dirty="0" smtClean="0"/>
              <a:t>mobilize </a:t>
            </a:r>
            <a:r>
              <a:rPr lang="en-US" altLang="ja-JP" sz="1400" b="1" dirty="0"/>
              <a:t>support for </a:t>
            </a:r>
            <a:r>
              <a:rPr lang="en-US" altLang="ja-JP" sz="1400" b="1" dirty="0" smtClean="0"/>
              <a:t>African-owned development </a:t>
            </a:r>
            <a:r>
              <a:rPr lang="en-US" altLang="ja-JP" sz="1400" b="1" dirty="0"/>
              <a:t>initiatives.</a:t>
            </a:r>
            <a:endParaRPr lang="ja-JP" altLang="en-US" sz="1400" b="1" dirty="0"/>
          </a:p>
        </p:txBody>
      </p:sp>
      <p:sp>
        <p:nvSpPr>
          <p:cNvPr id="6" name="正方形/長方形 5"/>
          <p:cNvSpPr/>
          <p:nvPr/>
        </p:nvSpPr>
        <p:spPr>
          <a:xfrm>
            <a:off x="35496" y="1124744"/>
            <a:ext cx="9001000" cy="307777"/>
          </a:xfrm>
          <a:prstGeom prst="rect">
            <a:avLst/>
          </a:prstGeom>
        </p:spPr>
        <p:txBody>
          <a:bodyPr wrap="square">
            <a:spAutoFit/>
          </a:bodyPr>
          <a:lstStyle/>
          <a:p>
            <a:r>
              <a:rPr lang="en-US" altLang="ja-JP" sz="1400" i="1" dirty="0"/>
              <a:t>Since Japan hosted the first conference in 1993, a summit-level conference has been </a:t>
            </a:r>
            <a:r>
              <a:rPr lang="en-US" altLang="ja-JP" sz="1400" i="1" dirty="0" smtClean="0"/>
              <a:t>held in </a:t>
            </a:r>
            <a:r>
              <a:rPr lang="en-US" altLang="ja-JP" sz="1400" i="1" dirty="0"/>
              <a:t>Japan once every five years.</a:t>
            </a:r>
            <a:endParaRPr lang="ja-JP" altLang="en-US" sz="1400" i="1" dirty="0"/>
          </a:p>
        </p:txBody>
      </p:sp>
      <p:sp>
        <p:nvSpPr>
          <p:cNvPr id="7" name="正方形/長方形 6"/>
          <p:cNvSpPr/>
          <p:nvPr/>
        </p:nvSpPr>
        <p:spPr>
          <a:xfrm>
            <a:off x="107504" y="1484784"/>
            <a:ext cx="2113079" cy="461665"/>
          </a:xfrm>
          <a:prstGeom prst="rect">
            <a:avLst/>
          </a:prstGeom>
        </p:spPr>
        <p:txBody>
          <a:bodyPr wrap="none">
            <a:spAutoFit/>
          </a:bodyPr>
          <a:lstStyle/>
          <a:p>
            <a:r>
              <a:rPr lang="en-US" altLang="ja-JP" sz="2400" b="1" dirty="0">
                <a:solidFill>
                  <a:schemeClr val="accent6">
                    <a:lumMod val="75000"/>
                  </a:schemeClr>
                </a:solidFill>
              </a:rPr>
              <a:t>TICAD </a:t>
            </a:r>
            <a:r>
              <a:rPr lang="en-US" altLang="ja-JP" sz="2400" b="1" dirty="0" smtClean="0">
                <a:solidFill>
                  <a:schemeClr val="accent6">
                    <a:lumMod val="75000"/>
                  </a:schemeClr>
                </a:solidFill>
              </a:rPr>
              <a:t>I in </a:t>
            </a:r>
            <a:r>
              <a:rPr lang="en-US" altLang="ja-JP" sz="2400" b="1" dirty="0">
                <a:solidFill>
                  <a:schemeClr val="accent6">
                    <a:lumMod val="75000"/>
                  </a:schemeClr>
                </a:solidFill>
              </a:rPr>
              <a:t>1993</a:t>
            </a:r>
            <a:endParaRPr lang="ja-JP" altLang="en-US" sz="2400" b="1" dirty="0">
              <a:solidFill>
                <a:schemeClr val="accent6">
                  <a:lumMod val="75000"/>
                </a:schemeClr>
              </a:solidFill>
            </a:endParaRPr>
          </a:p>
        </p:txBody>
      </p:sp>
      <p:sp>
        <p:nvSpPr>
          <p:cNvPr id="8" name="正方形/長方形 7"/>
          <p:cNvSpPr/>
          <p:nvPr/>
        </p:nvSpPr>
        <p:spPr>
          <a:xfrm>
            <a:off x="107504" y="1854116"/>
            <a:ext cx="2808312" cy="2308324"/>
          </a:xfrm>
          <a:prstGeom prst="rect">
            <a:avLst/>
          </a:prstGeom>
          <a:ln>
            <a:solidFill>
              <a:schemeClr val="accent6">
                <a:lumMod val="75000"/>
              </a:schemeClr>
            </a:solidFill>
            <a:prstDash val="sysDash"/>
          </a:ln>
        </p:spPr>
        <p:txBody>
          <a:bodyPr wrap="square">
            <a:spAutoFit/>
          </a:bodyPr>
          <a:lstStyle/>
          <a:p>
            <a:pPr>
              <a:buFont typeface="Wingdings" pitchFamily="2" charset="2"/>
              <a:buChar char="l"/>
            </a:pPr>
            <a:r>
              <a:rPr lang="en-US" altLang="ja-JP" sz="1200" dirty="0"/>
              <a:t>At the </a:t>
            </a:r>
            <a:r>
              <a:rPr lang="en-US" altLang="ja-JP" sz="1200" dirty="0" smtClean="0"/>
              <a:t>first </a:t>
            </a:r>
            <a:r>
              <a:rPr lang="en-US" altLang="ja-JP" sz="1200" dirty="0"/>
              <a:t>conference (TICAD I), </a:t>
            </a:r>
            <a:r>
              <a:rPr lang="en-US" altLang="ja-JP" sz="1200" dirty="0" smtClean="0"/>
              <a:t>the co-organizers pledged to </a:t>
            </a:r>
            <a:r>
              <a:rPr lang="en-US" altLang="ja-JP" sz="1200" dirty="0"/>
              <a:t>reverse </a:t>
            </a:r>
            <a:r>
              <a:rPr lang="en-US" altLang="ja-JP" sz="1200" dirty="0" smtClean="0"/>
              <a:t>the decline </a:t>
            </a:r>
            <a:r>
              <a:rPr lang="en-US" altLang="ja-JP" sz="1200" dirty="0"/>
              <a:t>in development assistance </a:t>
            </a:r>
            <a:r>
              <a:rPr lang="en-US" altLang="ja-JP" sz="1200" dirty="0" smtClean="0"/>
              <a:t>for Africa </a:t>
            </a:r>
            <a:r>
              <a:rPr lang="en-US" altLang="ja-JP" sz="1200" dirty="0"/>
              <a:t>that had followed the end of </a:t>
            </a:r>
            <a:r>
              <a:rPr lang="en-US" altLang="ja-JP" sz="1200" dirty="0" smtClean="0"/>
              <a:t>the Cold </a:t>
            </a:r>
            <a:r>
              <a:rPr lang="en-US" altLang="ja-JP" sz="1200" dirty="0"/>
              <a:t>War. </a:t>
            </a:r>
            <a:endParaRPr lang="en-US" altLang="ja-JP" sz="1200" dirty="0" smtClean="0"/>
          </a:p>
          <a:p>
            <a:pPr>
              <a:buFont typeface="Wingdings" pitchFamily="2" charset="2"/>
              <a:buChar char="l"/>
            </a:pPr>
            <a:r>
              <a:rPr lang="en-US" altLang="ja-JP" sz="1200" dirty="0" smtClean="0"/>
              <a:t>Participants </a:t>
            </a:r>
            <a:r>
              <a:rPr lang="en-US" altLang="ja-JP" sz="1200" dirty="0"/>
              <a:t>adopted the </a:t>
            </a:r>
            <a:r>
              <a:rPr lang="en-US" altLang="ja-JP" sz="1200" b="1" dirty="0" smtClean="0">
                <a:solidFill>
                  <a:schemeClr val="accent6">
                    <a:lumMod val="75000"/>
                  </a:schemeClr>
                </a:solidFill>
              </a:rPr>
              <a:t>Tokyo Declaration </a:t>
            </a:r>
            <a:r>
              <a:rPr lang="en-US" altLang="ja-JP" sz="1200" b="1" dirty="0">
                <a:solidFill>
                  <a:schemeClr val="accent6">
                    <a:lumMod val="75000"/>
                  </a:schemeClr>
                </a:solidFill>
              </a:rPr>
              <a:t>on African </a:t>
            </a:r>
            <a:r>
              <a:rPr lang="en-US" altLang="ja-JP" sz="1200" b="1" dirty="0" smtClean="0">
                <a:solidFill>
                  <a:schemeClr val="accent6">
                    <a:lumMod val="75000"/>
                  </a:schemeClr>
                </a:solidFill>
              </a:rPr>
              <a:t>Development</a:t>
            </a:r>
            <a:r>
              <a:rPr lang="en-US" altLang="ja-JP" sz="1200" dirty="0" smtClean="0">
                <a:solidFill>
                  <a:schemeClr val="accent6">
                    <a:lumMod val="75000"/>
                  </a:schemeClr>
                </a:solidFill>
              </a:rPr>
              <a:t>, </a:t>
            </a:r>
            <a:r>
              <a:rPr lang="en-US" altLang="ja-JP" sz="1200" dirty="0" smtClean="0"/>
              <a:t>committing </a:t>
            </a:r>
            <a:r>
              <a:rPr lang="en-US" altLang="ja-JP" sz="1200" dirty="0"/>
              <a:t>to the pursuit of political </a:t>
            </a:r>
            <a:r>
              <a:rPr lang="en-US" altLang="ja-JP" sz="1200" dirty="0" smtClean="0"/>
              <a:t>and economic </a:t>
            </a:r>
            <a:r>
              <a:rPr lang="en-US" altLang="ja-JP" sz="1200" dirty="0"/>
              <a:t>reforms in Africa, </a:t>
            </a:r>
            <a:r>
              <a:rPr lang="en-US" altLang="ja-JP" sz="1200" dirty="0" smtClean="0"/>
              <a:t>increased private </a:t>
            </a:r>
            <a:r>
              <a:rPr lang="en-US" altLang="ja-JP" sz="1200" dirty="0"/>
              <a:t>sector development, </a:t>
            </a:r>
            <a:r>
              <a:rPr lang="en-US" altLang="ja-JP" sz="1200" dirty="0" smtClean="0"/>
              <a:t>regional cooperation </a:t>
            </a:r>
            <a:r>
              <a:rPr lang="en-US" altLang="ja-JP" sz="1200" dirty="0"/>
              <a:t>and integration, and </a:t>
            </a:r>
            <a:r>
              <a:rPr lang="en-US" altLang="ja-JP" sz="1200" dirty="0" smtClean="0"/>
              <a:t>the harnessing </a:t>
            </a:r>
            <a:r>
              <a:rPr lang="en-US" altLang="ja-JP" sz="1200" dirty="0"/>
              <a:t>of Asian experience for </a:t>
            </a:r>
            <a:r>
              <a:rPr lang="en-US" altLang="ja-JP" sz="1200" dirty="0" smtClean="0"/>
              <a:t>the benefit </a:t>
            </a:r>
            <a:r>
              <a:rPr lang="en-US" altLang="ja-JP" sz="1200" dirty="0"/>
              <a:t>of African development.</a:t>
            </a:r>
            <a:endParaRPr lang="ja-JP" altLang="en-US" sz="1200" dirty="0"/>
          </a:p>
        </p:txBody>
      </p:sp>
      <p:sp>
        <p:nvSpPr>
          <p:cNvPr id="9" name="正方形/長方形 8"/>
          <p:cNvSpPr/>
          <p:nvPr/>
        </p:nvSpPr>
        <p:spPr>
          <a:xfrm>
            <a:off x="3059832" y="1484784"/>
            <a:ext cx="2194832" cy="461665"/>
          </a:xfrm>
          <a:prstGeom prst="rect">
            <a:avLst/>
          </a:prstGeom>
        </p:spPr>
        <p:txBody>
          <a:bodyPr wrap="none">
            <a:spAutoFit/>
          </a:bodyPr>
          <a:lstStyle/>
          <a:p>
            <a:r>
              <a:rPr lang="en-US" altLang="ja-JP" sz="2400" b="1" dirty="0">
                <a:solidFill>
                  <a:schemeClr val="accent6">
                    <a:lumMod val="75000"/>
                  </a:schemeClr>
                </a:solidFill>
              </a:rPr>
              <a:t>TICAD </a:t>
            </a:r>
            <a:r>
              <a:rPr lang="en-US" altLang="ja-JP" sz="2400" b="1" dirty="0" smtClean="0">
                <a:solidFill>
                  <a:schemeClr val="accent6">
                    <a:lumMod val="75000"/>
                  </a:schemeClr>
                </a:solidFill>
              </a:rPr>
              <a:t>II in </a:t>
            </a:r>
            <a:r>
              <a:rPr lang="en-US" altLang="ja-JP" sz="2400" b="1" dirty="0">
                <a:solidFill>
                  <a:schemeClr val="accent6">
                    <a:lumMod val="75000"/>
                  </a:schemeClr>
                </a:solidFill>
              </a:rPr>
              <a:t>1998</a:t>
            </a:r>
            <a:endParaRPr lang="ja-JP" altLang="en-US" sz="2400" b="1" dirty="0">
              <a:solidFill>
                <a:schemeClr val="accent6">
                  <a:lumMod val="75000"/>
                </a:schemeClr>
              </a:solidFill>
            </a:endParaRPr>
          </a:p>
        </p:txBody>
      </p:sp>
      <p:sp>
        <p:nvSpPr>
          <p:cNvPr id="10" name="正方形/長方形 9"/>
          <p:cNvSpPr/>
          <p:nvPr/>
        </p:nvSpPr>
        <p:spPr>
          <a:xfrm>
            <a:off x="3059832" y="1854116"/>
            <a:ext cx="2808312" cy="2677656"/>
          </a:xfrm>
          <a:prstGeom prst="rect">
            <a:avLst/>
          </a:prstGeom>
          <a:ln>
            <a:solidFill>
              <a:schemeClr val="accent6">
                <a:lumMod val="75000"/>
              </a:schemeClr>
            </a:solidFill>
            <a:prstDash val="sysDash"/>
          </a:ln>
        </p:spPr>
        <p:txBody>
          <a:bodyPr wrap="square">
            <a:spAutoFit/>
          </a:bodyPr>
          <a:lstStyle/>
          <a:p>
            <a:pPr>
              <a:buFont typeface="Wingdings" pitchFamily="2" charset="2"/>
              <a:buChar char="l"/>
            </a:pPr>
            <a:r>
              <a:rPr lang="en-US" altLang="ja-JP" sz="1200" dirty="0"/>
              <a:t>The second conference (TICAD </a:t>
            </a:r>
            <a:r>
              <a:rPr lang="en-US" altLang="ja-JP" sz="1200" dirty="0" smtClean="0"/>
              <a:t>II) addressed </a:t>
            </a:r>
            <a:r>
              <a:rPr lang="en-US" altLang="ja-JP" sz="1200" dirty="0"/>
              <a:t>Africa’s </a:t>
            </a:r>
            <a:r>
              <a:rPr lang="en-US" altLang="ja-JP" sz="1200" dirty="0" smtClean="0"/>
              <a:t>development challenges </a:t>
            </a:r>
            <a:r>
              <a:rPr lang="en-US" altLang="ja-JP" sz="1200" dirty="0"/>
              <a:t>with poverty reduction and </a:t>
            </a:r>
            <a:r>
              <a:rPr lang="en-US" altLang="ja-JP" sz="1200" dirty="0" smtClean="0"/>
              <a:t>the integration </a:t>
            </a:r>
            <a:r>
              <a:rPr lang="en-US" altLang="ja-JP" sz="1200" dirty="0"/>
              <a:t>of Africa into the </a:t>
            </a:r>
            <a:r>
              <a:rPr lang="en-US" altLang="ja-JP" sz="1200" dirty="0" smtClean="0"/>
              <a:t>global economy </a:t>
            </a:r>
            <a:r>
              <a:rPr lang="en-US" altLang="ja-JP" sz="1200" dirty="0"/>
              <a:t>as </a:t>
            </a:r>
            <a:r>
              <a:rPr lang="en-US" altLang="ja-JP" sz="1200" strike="sngStrike" dirty="0"/>
              <a:t>a </a:t>
            </a:r>
            <a:r>
              <a:rPr lang="en-US" altLang="ja-JP" sz="1200" dirty="0"/>
              <a:t>primary </a:t>
            </a:r>
            <a:r>
              <a:rPr lang="en-US" altLang="ja-JP" sz="1200" dirty="0" smtClean="0"/>
              <a:t>theme</a:t>
            </a:r>
            <a:r>
              <a:rPr lang="en-US" altLang="ja-JP" sz="1200" dirty="0" smtClean="0">
                <a:solidFill>
                  <a:srgbClr val="FF0000"/>
                </a:solidFill>
              </a:rPr>
              <a:t>s</a:t>
            </a:r>
            <a:r>
              <a:rPr lang="en-US" altLang="ja-JP" sz="1200" dirty="0" smtClean="0"/>
              <a:t>. </a:t>
            </a:r>
          </a:p>
          <a:p>
            <a:pPr>
              <a:buFont typeface="Wingdings" pitchFamily="2" charset="2"/>
              <a:buChar char="l"/>
            </a:pPr>
            <a:r>
              <a:rPr lang="en-US" altLang="ja-JP" sz="1200" dirty="0" smtClean="0"/>
              <a:t>The </a:t>
            </a:r>
            <a:r>
              <a:rPr lang="en-US" altLang="ja-JP" sz="1200" b="1" dirty="0" smtClean="0">
                <a:solidFill>
                  <a:schemeClr val="accent6">
                    <a:lumMod val="75000"/>
                  </a:schemeClr>
                </a:solidFill>
              </a:rPr>
              <a:t>Tokyo Agenda </a:t>
            </a:r>
            <a:r>
              <a:rPr lang="en-US" altLang="ja-JP" sz="1200" b="1" dirty="0">
                <a:solidFill>
                  <a:schemeClr val="accent6">
                    <a:lumMod val="75000"/>
                  </a:schemeClr>
                </a:solidFill>
              </a:rPr>
              <a:t>for Action </a:t>
            </a:r>
            <a:r>
              <a:rPr lang="en-US" altLang="ja-JP" sz="1200" dirty="0"/>
              <a:t>(TAA) outlined </a:t>
            </a:r>
            <a:r>
              <a:rPr lang="en-US" altLang="ja-JP" sz="1200" dirty="0" smtClean="0"/>
              <a:t>a framework </a:t>
            </a:r>
            <a:r>
              <a:rPr lang="en-US" altLang="ja-JP" sz="1200" dirty="0"/>
              <a:t>of cooperation in the </a:t>
            </a:r>
            <a:r>
              <a:rPr lang="en-US" altLang="ja-JP" sz="1200" dirty="0" smtClean="0"/>
              <a:t>TICAD process </a:t>
            </a:r>
            <a:r>
              <a:rPr lang="en-US" altLang="ja-JP" sz="1200" dirty="0"/>
              <a:t>identifying shared </a:t>
            </a:r>
            <a:r>
              <a:rPr lang="en-US" altLang="ja-JP" sz="1200" dirty="0" smtClean="0"/>
              <a:t>goals, objectives </a:t>
            </a:r>
            <a:r>
              <a:rPr lang="en-US" altLang="ja-JP" sz="1200" dirty="0"/>
              <a:t>and guidelines for actions to </a:t>
            </a:r>
            <a:r>
              <a:rPr lang="en-US" altLang="ja-JP" sz="1200" dirty="0" smtClean="0"/>
              <a:t>be taken </a:t>
            </a:r>
            <a:r>
              <a:rPr lang="en-US" altLang="ja-JP" sz="1200" dirty="0"/>
              <a:t>by Africa and its partners. </a:t>
            </a:r>
            <a:endParaRPr lang="en-US" altLang="ja-JP" sz="1200" dirty="0" smtClean="0"/>
          </a:p>
          <a:p>
            <a:pPr>
              <a:buFont typeface="Wingdings" pitchFamily="2" charset="2"/>
              <a:buChar char="l"/>
            </a:pPr>
            <a:r>
              <a:rPr lang="en-US" altLang="ja-JP" sz="1200" dirty="0" smtClean="0"/>
              <a:t>TICAD II also </a:t>
            </a:r>
            <a:r>
              <a:rPr lang="en-US" altLang="ja-JP" sz="1200" dirty="0"/>
              <a:t>advocated the dual principles </a:t>
            </a:r>
            <a:r>
              <a:rPr lang="en-US" altLang="ja-JP" sz="1200" dirty="0" smtClean="0"/>
              <a:t>of TICAD</a:t>
            </a:r>
            <a:r>
              <a:rPr lang="en-US" altLang="ja-JP" sz="1200" dirty="0"/>
              <a:t>: </a:t>
            </a:r>
            <a:r>
              <a:rPr lang="en-US" altLang="ja-JP" sz="1200" b="1" dirty="0" smtClean="0">
                <a:solidFill>
                  <a:schemeClr val="accent6">
                    <a:lumMod val="75000"/>
                  </a:schemeClr>
                </a:solidFill>
              </a:rPr>
              <a:t>ownership</a:t>
            </a:r>
            <a:r>
              <a:rPr lang="en-US" altLang="ja-JP" sz="1200" dirty="0" smtClean="0"/>
              <a:t> by</a:t>
            </a:r>
            <a:r>
              <a:rPr lang="en-US" altLang="ja-JP" sz="1200" dirty="0" smtClean="0">
                <a:solidFill>
                  <a:srgbClr val="FF0000"/>
                </a:solidFill>
              </a:rPr>
              <a:t> </a:t>
            </a:r>
            <a:r>
              <a:rPr lang="en-US" altLang="ja-JP" sz="1200" dirty="0" smtClean="0"/>
              <a:t>Africa </a:t>
            </a:r>
            <a:r>
              <a:rPr lang="en-US" altLang="ja-JP" sz="1200" dirty="0"/>
              <a:t>and </a:t>
            </a:r>
            <a:r>
              <a:rPr lang="en-US" altLang="ja-JP" sz="1200" b="1" dirty="0" smtClean="0">
                <a:solidFill>
                  <a:schemeClr val="accent6">
                    <a:lumMod val="75000"/>
                  </a:schemeClr>
                </a:solidFill>
              </a:rPr>
              <a:t>partnership</a:t>
            </a:r>
            <a:r>
              <a:rPr lang="en-US" altLang="ja-JP" sz="1200" dirty="0" smtClean="0"/>
              <a:t> with the </a:t>
            </a:r>
            <a:r>
              <a:rPr lang="en-US" altLang="ja-JP" sz="1200" dirty="0"/>
              <a:t>international community.</a:t>
            </a:r>
            <a:endParaRPr lang="ja-JP" altLang="en-US" sz="1200" dirty="0"/>
          </a:p>
        </p:txBody>
      </p:sp>
      <p:sp>
        <p:nvSpPr>
          <p:cNvPr id="11" name="正方形/長方形 10"/>
          <p:cNvSpPr/>
          <p:nvPr/>
        </p:nvSpPr>
        <p:spPr>
          <a:xfrm>
            <a:off x="5981029" y="1484784"/>
            <a:ext cx="2276585" cy="461665"/>
          </a:xfrm>
          <a:prstGeom prst="rect">
            <a:avLst/>
          </a:prstGeom>
        </p:spPr>
        <p:txBody>
          <a:bodyPr wrap="none">
            <a:spAutoFit/>
          </a:bodyPr>
          <a:lstStyle/>
          <a:p>
            <a:r>
              <a:rPr lang="en-US" altLang="ja-JP" sz="2400" b="1" dirty="0">
                <a:solidFill>
                  <a:schemeClr val="accent6">
                    <a:lumMod val="75000"/>
                  </a:schemeClr>
                </a:solidFill>
              </a:rPr>
              <a:t>TICAD </a:t>
            </a:r>
            <a:r>
              <a:rPr lang="en-US" altLang="ja-JP" sz="2400" b="1" dirty="0" smtClean="0">
                <a:solidFill>
                  <a:schemeClr val="accent6">
                    <a:lumMod val="75000"/>
                  </a:schemeClr>
                </a:solidFill>
              </a:rPr>
              <a:t>III in </a:t>
            </a:r>
            <a:r>
              <a:rPr lang="en-US" altLang="ja-JP" sz="2400" b="1" dirty="0">
                <a:solidFill>
                  <a:schemeClr val="accent6">
                    <a:lumMod val="75000"/>
                  </a:schemeClr>
                </a:solidFill>
              </a:rPr>
              <a:t>2003</a:t>
            </a:r>
            <a:endParaRPr lang="ja-JP" altLang="en-US" sz="2400" b="1" dirty="0">
              <a:solidFill>
                <a:schemeClr val="accent6">
                  <a:lumMod val="75000"/>
                </a:schemeClr>
              </a:solidFill>
            </a:endParaRPr>
          </a:p>
        </p:txBody>
      </p:sp>
      <p:sp>
        <p:nvSpPr>
          <p:cNvPr id="12" name="正方形/長方形 11"/>
          <p:cNvSpPr/>
          <p:nvPr/>
        </p:nvSpPr>
        <p:spPr>
          <a:xfrm>
            <a:off x="6012160" y="1854116"/>
            <a:ext cx="2880320" cy="2492990"/>
          </a:xfrm>
          <a:prstGeom prst="rect">
            <a:avLst/>
          </a:prstGeom>
          <a:noFill/>
          <a:ln>
            <a:solidFill>
              <a:schemeClr val="accent6">
                <a:lumMod val="75000"/>
              </a:schemeClr>
            </a:solidFill>
            <a:prstDash val="sysDash"/>
          </a:ln>
        </p:spPr>
        <p:txBody>
          <a:bodyPr wrap="square">
            <a:spAutoFit/>
          </a:bodyPr>
          <a:lstStyle/>
          <a:p>
            <a:pPr>
              <a:buFont typeface="Wingdings" pitchFamily="2" charset="2"/>
              <a:buChar char="l"/>
            </a:pPr>
            <a:r>
              <a:rPr lang="en-US" altLang="ja-JP" sz="1200" dirty="0"/>
              <a:t>The third conference (TICAD III) made </a:t>
            </a:r>
            <a:r>
              <a:rPr lang="en-US" altLang="ja-JP" sz="1200" dirty="0" smtClean="0"/>
              <a:t>an explicit </a:t>
            </a:r>
            <a:r>
              <a:rPr lang="en-US" altLang="ja-JP" sz="1200" dirty="0"/>
              <a:t>commitment for the </a:t>
            </a:r>
            <a:r>
              <a:rPr lang="en-US" altLang="ja-JP" sz="1200" dirty="0" smtClean="0"/>
              <a:t>TICAD Initiative </a:t>
            </a:r>
            <a:r>
              <a:rPr lang="en-US" altLang="ja-JP" sz="1200" dirty="0"/>
              <a:t>to support the African </a:t>
            </a:r>
            <a:r>
              <a:rPr lang="en-US" altLang="ja-JP" sz="1200" dirty="0" smtClean="0"/>
              <a:t>Union’s New </a:t>
            </a:r>
            <a:r>
              <a:rPr lang="en-US" altLang="ja-JP" sz="1200" dirty="0"/>
              <a:t>Partnership for Africa’s </a:t>
            </a:r>
            <a:r>
              <a:rPr lang="en-US" altLang="ja-JP" sz="1200" dirty="0" smtClean="0"/>
              <a:t>Development (NEPAD</a:t>
            </a:r>
            <a:r>
              <a:rPr lang="en-US" altLang="ja-JP" sz="1200" dirty="0"/>
              <a:t>), which is a blueprint for </a:t>
            </a:r>
            <a:r>
              <a:rPr lang="en-US" altLang="ja-JP" sz="1200" dirty="0" smtClean="0"/>
              <a:t>Africa’s peace </a:t>
            </a:r>
            <a:r>
              <a:rPr lang="en-US" altLang="ja-JP" sz="1200" dirty="0"/>
              <a:t>and socio-economic growth </a:t>
            </a:r>
            <a:r>
              <a:rPr lang="en-US" altLang="ja-JP" sz="1200" dirty="0" smtClean="0"/>
              <a:t>and development</a:t>
            </a:r>
            <a:r>
              <a:rPr lang="en-US" altLang="ja-JP" sz="1200" dirty="0"/>
              <a:t>. </a:t>
            </a:r>
            <a:endParaRPr lang="en-US" altLang="ja-JP" sz="1200" dirty="0" smtClean="0"/>
          </a:p>
          <a:p>
            <a:pPr>
              <a:buFont typeface="Wingdings" pitchFamily="2" charset="2"/>
              <a:buChar char="l"/>
            </a:pPr>
            <a:r>
              <a:rPr lang="en-US" altLang="ja-JP" sz="1200" dirty="0" smtClean="0"/>
              <a:t>The </a:t>
            </a:r>
            <a:r>
              <a:rPr lang="en-US" altLang="ja-JP" sz="1200" b="1" dirty="0">
                <a:solidFill>
                  <a:schemeClr val="accent6">
                    <a:lumMod val="75000"/>
                  </a:schemeClr>
                </a:solidFill>
              </a:rPr>
              <a:t>TICAD </a:t>
            </a:r>
            <a:r>
              <a:rPr lang="en-US" altLang="ja-JP" sz="1200" b="1" dirty="0" smtClean="0">
                <a:solidFill>
                  <a:schemeClr val="accent6">
                    <a:lumMod val="75000"/>
                  </a:schemeClr>
                </a:solidFill>
              </a:rPr>
              <a:t>10</a:t>
            </a:r>
            <a:r>
              <a:rPr lang="en-US" altLang="ja-JP" sz="1200" b="1" baseline="30000" dirty="0" smtClean="0">
                <a:solidFill>
                  <a:schemeClr val="accent6">
                    <a:lumMod val="75000"/>
                  </a:schemeClr>
                </a:solidFill>
              </a:rPr>
              <a:t>th</a:t>
            </a:r>
            <a:r>
              <a:rPr lang="en-US" altLang="ja-JP" sz="1200" b="1" dirty="0" smtClean="0">
                <a:solidFill>
                  <a:schemeClr val="accent6">
                    <a:lumMod val="75000"/>
                  </a:schemeClr>
                </a:solidFill>
              </a:rPr>
              <a:t> Anniversary </a:t>
            </a:r>
            <a:r>
              <a:rPr lang="en-US" altLang="ja-JP" sz="1200" b="1" dirty="0">
                <a:solidFill>
                  <a:schemeClr val="accent6">
                    <a:lumMod val="75000"/>
                  </a:schemeClr>
                </a:solidFill>
              </a:rPr>
              <a:t>Declaration</a:t>
            </a:r>
            <a:r>
              <a:rPr lang="en-US" altLang="ja-JP" sz="1200" dirty="0"/>
              <a:t>, an </a:t>
            </a:r>
            <a:r>
              <a:rPr lang="en-US" altLang="ja-JP" sz="1200" dirty="0" smtClean="0"/>
              <a:t>outcome statement </a:t>
            </a:r>
            <a:r>
              <a:rPr lang="en-US" altLang="ja-JP" sz="1200" dirty="0"/>
              <a:t>that renewed the </a:t>
            </a:r>
            <a:r>
              <a:rPr lang="en-US" altLang="ja-JP" sz="1200" dirty="0" smtClean="0"/>
              <a:t>commitment of </a:t>
            </a:r>
            <a:r>
              <a:rPr lang="en-US" altLang="ja-JP" sz="1200" dirty="0"/>
              <a:t>leaders for African development, </a:t>
            </a:r>
            <a:r>
              <a:rPr lang="en-US" altLang="ja-JP" sz="1200" dirty="0" smtClean="0"/>
              <a:t>was adopted </a:t>
            </a:r>
            <a:r>
              <a:rPr lang="en-US" altLang="ja-JP" sz="1200" dirty="0"/>
              <a:t>at the conference, </a:t>
            </a:r>
            <a:r>
              <a:rPr lang="en-US" altLang="ja-JP" sz="1200" dirty="0" smtClean="0"/>
              <a:t>placing special </a:t>
            </a:r>
            <a:r>
              <a:rPr lang="en-US" altLang="ja-JP" sz="1200" dirty="0"/>
              <a:t>emphasis on the concept </a:t>
            </a:r>
            <a:r>
              <a:rPr lang="en-US" altLang="ja-JP" sz="1200" dirty="0" smtClean="0"/>
              <a:t>of human </a:t>
            </a:r>
            <a:r>
              <a:rPr lang="en-US" altLang="ja-JP" sz="1200" dirty="0"/>
              <a:t>security.</a:t>
            </a:r>
            <a:endParaRPr lang="ja-JP" altLang="en-US" sz="1200" dirty="0"/>
          </a:p>
        </p:txBody>
      </p:sp>
      <p:sp>
        <p:nvSpPr>
          <p:cNvPr id="13" name="正方形/長方形 12"/>
          <p:cNvSpPr/>
          <p:nvPr/>
        </p:nvSpPr>
        <p:spPr>
          <a:xfrm>
            <a:off x="112593" y="4581128"/>
            <a:ext cx="2295821" cy="461665"/>
          </a:xfrm>
          <a:prstGeom prst="rect">
            <a:avLst/>
          </a:prstGeom>
        </p:spPr>
        <p:txBody>
          <a:bodyPr wrap="none">
            <a:spAutoFit/>
          </a:bodyPr>
          <a:lstStyle/>
          <a:p>
            <a:r>
              <a:rPr lang="en-US" altLang="ja-JP" sz="2400" b="1" dirty="0">
                <a:solidFill>
                  <a:schemeClr val="accent6">
                    <a:lumMod val="75000"/>
                  </a:schemeClr>
                </a:solidFill>
              </a:rPr>
              <a:t>TICAD </a:t>
            </a:r>
            <a:r>
              <a:rPr lang="en-US" altLang="ja-JP" sz="2400" b="1" dirty="0" smtClean="0">
                <a:solidFill>
                  <a:schemeClr val="accent6">
                    <a:lumMod val="75000"/>
                  </a:schemeClr>
                </a:solidFill>
              </a:rPr>
              <a:t>IV in </a:t>
            </a:r>
            <a:r>
              <a:rPr lang="en-US" altLang="ja-JP" sz="2400" b="1" dirty="0">
                <a:solidFill>
                  <a:schemeClr val="accent6">
                    <a:lumMod val="75000"/>
                  </a:schemeClr>
                </a:solidFill>
              </a:rPr>
              <a:t>2008</a:t>
            </a:r>
            <a:endParaRPr lang="ja-JP" altLang="en-US" sz="2400" b="1" dirty="0">
              <a:solidFill>
                <a:schemeClr val="accent6">
                  <a:lumMod val="75000"/>
                </a:schemeClr>
              </a:solidFill>
            </a:endParaRPr>
          </a:p>
        </p:txBody>
      </p:sp>
      <p:sp>
        <p:nvSpPr>
          <p:cNvPr id="14" name="正方形/長方形 13"/>
          <p:cNvSpPr/>
          <p:nvPr/>
        </p:nvSpPr>
        <p:spPr>
          <a:xfrm>
            <a:off x="107504" y="4987042"/>
            <a:ext cx="8784976" cy="1754326"/>
          </a:xfrm>
          <a:prstGeom prst="rect">
            <a:avLst/>
          </a:prstGeom>
          <a:ln>
            <a:solidFill>
              <a:schemeClr val="accent6">
                <a:lumMod val="75000"/>
              </a:schemeClr>
            </a:solidFill>
            <a:prstDash val="sysDash"/>
          </a:ln>
        </p:spPr>
        <p:txBody>
          <a:bodyPr wrap="square">
            <a:spAutoFit/>
          </a:bodyPr>
          <a:lstStyle/>
          <a:p>
            <a:pPr>
              <a:buFont typeface="Wingdings" pitchFamily="2" charset="2"/>
              <a:buChar char="l"/>
            </a:pPr>
            <a:r>
              <a:rPr lang="en-US" altLang="ja-JP" sz="1200" dirty="0"/>
              <a:t>Aiming for a vibrant Africa, TICAD IV addressed the following three priority areas: </a:t>
            </a:r>
            <a:r>
              <a:rPr lang="en-US" altLang="ja-JP" sz="1200" dirty="0" smtClean="0"/>
              <a:t>(1</a:t>
            </a:r>
            <a:r>
              <a:rPr lang="en-US" altLang="ja-JP" sz="1200" dirty="0"/>
              <a:t>) Boosting economic growth; </a:t>
            </a:r>
            <a:r>
              <a:rPr lang="en-US" altLang="ja-JP" sz="1200" dirty="0" smtClean="0"/>
              <a:t>(2</a:t>
            </a:r>
            <a:r>
              <a:rPr lang="en-US" altLang="ja-JP" sz="1200" dirty="0"/>
              <a:t>) Ensuring “</a:t>
            </a:r>
            <a:r>
              <a:rPr lang="en-US" altLang="ja-JP" sz="1200" dirty="0" smtClean="0"/>
              <a:t>human security</a:t>
            </a:r>
            <a:r>
              <a:rPr lang="en-US" altLang="ja-JP" sz="1200" dirty="0"/>
              <a:t>,” including the achievement of the Millennium Development Goals (MDGs) and the consolidation of peace and </a:t>
            </a:r>
            <a:r>
              <a:rPr lang="en-US" altLang="ja-JP" sz="1200" dirty="0" smtClean="0"/>
              <a:t>good governance</a:t>
            </a:r>
            <a:r>
              <a:rPr lang="en-US" altLang="ja-JP" sz="1200" dirty="0"/>
              <a:t>; and </a:t>
            </a:r>
            <a:r>
              <a:rPr lang="en-US" altLang="ja-JP" sz="1200" dirty="0" smtClean="0"/>
              <a:t>(3</a:t>
            </a:r>
            <a:r>
              <a:rPr lang="en-US" altLang="ja-JP" sz="1200" dirty="0"/>
              <a:t>) Addressing environmental issues and climate change. </a:t>
            </a:r>
            <a:endParaRPr lang="en-US" altLang="ja-JP" sz="1200" dirty="0" smtClean="0"/>
          </a:p>
          <a:p>
            <a:pPr>
              <a:buFont typeface="Wingdings" pitchFamily="2" charset="2"/>
              <a:buChar char="l"/>
            </a:pPr>
            <a:r>
              <a:rPr lang="en-US" altLang="ja-JP" sz="1200" dirty="0" smtClean="0"/>
              <a:t>TICAD </a:t>
            </a:r>
            <a:r>
              <a:rPr lang="en-US" altLang="ja-JP" sz="1200" dirty="0"/>
              <a:t>IV was attended by approximately 3,000 </a:t>
            </a:r>
            <a:r>
              <a:rPr lang="en-US" altLang="ja-JP" sz="1200" dirty="0" smtClean="0"/>
              <a:t>delegates, including </a:t>
            </a:r>
            <a:r>
              <a:rPr lang="en-US" altLang="ja-JP" sz="1200" dirty="0"/>
              <a:t>41 African heads of state. </a:t>
            </a:r>
            <a:endParaRPr lang="en-US" altLang="ja-JP" sz="1200" dirty="0" smtClean="0"/>
          </a:p>
          <a:p>
            <a:pPr>
              <a:buFont typeface="Wingdings" pitchFamily="2" charset="2"/>
              <a:buChar char="l"/>
            </a:pPr>
            <a:r>
              <a:rPr lang="en-US" altLang="ja-JP" sz="1200" dirty="0" smtClean="0"/>
              <a:t>The </a:t>
            </a:r>
            <a:r>
              <a:rPr lang="en-US" altLang="ja-JP" sz="1200" b="1" dirty="0">
                <a:solidFill>
                  <a:schemeClr val="accent6">
                    <a:lumMod val="75000"/>
                  </a:schemeClr>
                </a:solidFill>
              </a:rPr>
              <a:t>Yokohama Declaration</a:t>
            </a:r>
            <a:r>
              <a:rPr lang="en-US" altLang="ja-JP" sz="1200" dirty="0"/>
              <a:t>, </a:t>
            </a:r>
            <a:r>
              <a:rPr lang="en-US" altLang="ja-JP" sz="1200" dirty="0" smtClean="0"/>
              <a:t>confirming </a:t>
            </a:r>
            <a:r>
              <a:rPr lang="en-US" altLang="ja-JP" sz="1200" dirty="0"/>
              <a:t>political commitment towards African development, </a:t>
            </a:r>
            <a:r>
              <a:rPr lang="en-US" altLang="ja-JP" sz="1200" dirty="0" smtClean="0"/>
              <a:t>was adopted</a:t>
            </a:r>
            <a:r>
              <a:rPr lang="en-US" altLang="ja-JP" sz="1200" dirty="0"/>
              <a:t>. The </a:t>
            </a:r>
            <a:r>
              <a:rPr lang="en-US" altLang="ja-JP" sz="1200" b="1" dirty="0" smtClean="0">
                <a:solidFill>
                  <a:schemeClr val="accent6">
                    <a:lumMod val="75000"/>
                  </a:schemeClr>
                </a:solidFill>
              </a:rPr>
              <a:t>Yokohama Action </a:t>
            </a:r>
            <a:r>
              <a:rPr lang="en-US" altLang="ja-JP" sz="1200" b="1" dirty="0">
                <a:solidFill>
                  <a:schemeClr val="accent6">
                    <a:lumMod val="75000"/>
                  </a:schemeClr>
                </a:solidFill>
              </a:rPr>
              <a:t>Plan </a:t>
            </a:r>
            <a:r>
              <a:rPr lang="en-US" altLang="ja-JP" sz="1200" dirty="0"/>
              <a:t>that outlines measures to be implemented for the next </a:t>
            </a:r>
            <a:r>
              <a:rPr lang="en-US" altLang="ja-JP" sz="1200" dirty="0" smtClean="0"/>
              <a:t>five </a:t>
            </a:r>
            <a:r>
              <a:rPr lang="en-US" altLang="ja-JP" sz="1200" dirty="0"/>
              <a:t>years and the</a:t>
            </a:r>
            <a:r>
              <a:rPr lang="en-US" altLang="ja-JP" sz="1200" b="1" dirty="0">
                <a:solidFill>
                  <a:srgbClr val="FF0000"/>
                </a:solidFill>
              </a:rPr>
              <a:t> </a:t>
            </a:r>
            <a:r>
              <a:rPr lang="en-US" altLang="ja-JP" sz="1200" b="1" dirty="0">
                <a:solidFill>
                  <a:schemeClr val="accent6">
                    <a:lumMod val="75000"/>
                  </a:schemeClr>
                </a:solidFill>
              </a:rPr>
              <a:t>TICAD </a:t>
            </a:r>
            <a:r>
              <a:rPr lang="en-US" altLang="ja-JP" sz="1200" b="1" dirty="0" smtClean="0">
                <a:solidFill>
                  <a:schemeClr val="accent6">
                    <a:lumMod val="75000"/>
                  </a:schemeClr>
                </a:solidFill>
              </a:rPr>
              <a:t>Follow-Up Mechanism </a:t>
            </a:r>
            <a:r>
              <a:rPr lang="en-US" altLang="ja-JP" sz="1200" dirty="0"/>
              <a:t>to monitor the implementation of the action plan were also introduced. </a:t>
            </a:r>
            <a:endParaRPr lang="en-US" altLang="ja-JP" sz="1200" dirty="0" smtClean="0"/>
          </a:p>
          <a:p>
            <a:pPr>
              <a:buFont typeface="Wingdings" pitchFamily="2" charset="2"/>
              <a:buChar char="l"/>
            </a:pPr>
            <a:r>
              <a:rPr lang="en-US" altLang="ja-JP" sz="1200" dirty="0" smtClean="0"/>
              <a:t>Since </a:t>
            </a:r>
            <a:r>
              <a:rPr lang="en-US" altLang="ja-JP" sz="1200" dirty="0"/>
              <a:t>the introduction of the TICAD </a:t>
            </a:r>
            <a:r>
              <a:rPr lang="en-US" altLang="ja-JP" sz="1200" dirty="0" smtClean="0"/>
              <a:t>Follow-Up Mechanism</a:t>
            </a:r>
            <a:r>
              <a:rPr lang="en-US" altLang="ja-JP" sz="1200" dirty="0"/>
              <a:t>, the TICAD Ministerial Follow-Up Meeting has been held in African </a:t>
            </a:r>
            <a:r>
              <a:rPr lang="en-US" altLang="ja-JP" sz="1200" dirty="0" smtClean="0"/>
              <a:t>countries every </a:t>
            </a:r>
            <a:r>
              <a:rPr lang="en-US" altLang="ja-JP" sz="1200" dirty="0"/>
              <a:t>year, </a:t>
            </a:r>
            <a:r>
              <a:rPr lang="en-US" altLang="ja-JP" sz="1200" dirty="0" smtClean="0"/>
              <a:t>specifically </a:t>
            </a:r>
            <a:r>
              <a:rPr lang="en-US" altLang="ja-JP" sz="1200" dirty="0"/>
              <a:t>2009 in </a:t>
            </a:r>
            <a:r>
              <a:rPr lang="en-US" altLang="ja-JP" sz="1200" dirty="0" smtClean="0"/>
              <a:t>Botswana, </a:t>
            </a:r>
            <a:r>
              <a:rPr lang="it-IT" altLang="ja-JP" sz="1200" dirty="0" smtClean="0"/>
              <a:t>2010 </a:t>
            </a:r>
            <a:r>
              <a:rPr lang="it-IT" altLang="ja-JP" sz="1200" dirty="0"/>
              <a:t>in Tanzania, 2011 in Senegal and 2012 in Morocco.</a:t>
            </a:r>
            <a:endParaRPr lang="ja-JP" altLang="en-US" sz="1200" dirty="0"/>
          </a:p>
        </p:txBody>
      </p:sp>
      <p:sp>
        <p:nvSpPr>
          <p:cNvPr id="15" name="スライド番号プレースホルダ 14"/>
          <p:cNvSpPr>
            <a:spLocks noGrp="1"/>
          </p:cNvSpPr>
          <p:nvPr>
            <p:ph type="sldNum" sz="quarter" idx="12"/>
          </p:nvPr>
        </p:nvSpPr>
        <p:spPr>
          <a:xfrm>
            <a:off x="6974904" y="6356350"/>
            <a:ext cx="2133600" cy="365125"/>
          </a:xfrm>
        </p:spPr>
        <p:txBody>
          <a:bodyPr/>
          <a:lstStyle/>
          <a:p>
            <a:fld id="{179060E5-DDE3-4E10-84C4-47681EB6E2B6}" type="slidenum">
              <a:rPr kumimoji="1" lang="ja-JP" altLang="en-US" smtClean="0"/>
              <a:pPr/>
              <a:t>3</a:t>
            </a:fld>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44624"/>
            <a:ext cx="8025595" cy="646331"/>
          </a:xfrm>
          <a:prstGeom prst="rect">
            <a:avLst/>
          </a:prstGeom>
        </p:spPr>
        <p:txBody>
          <a:bodyPr wrap="none">
            <a:spAutoFit/>
          </a:bodyPr>
          <a:lstStyle/>
          <a:p>
            <a:r>
              <a:rPr lang="en-US" altLang="ja-JP" sz="3600" b="1" dirty="0" smtClean="0">
                <a:solidFill>
                  <a:srgbClr val="0070C0"/>
                </a:solidFill>
              </a:rPr>
              <a:t>Japan’s Commitments and Achievements</a:t>
            </a:r>
            <a:endParaRPr lang="ja-JP" altLang="en-US" sz="3600" b="1" dirty="0">
              <a:solidFill>
                <a:srgbClr val="0070C0"/>
              </a:solidFill>
            </a:endParaRPr>
          </a:p>
        </p:txBody>
      </p:sp>
      <p:sp>
        <p:nvSpPr>
          <p:cNvPr id="5" name="Text Box 67"/>
          <p:cNvSpPr txBox="1">
            <a:spLocks noChangeArrowheads="1"/>
          </p:cNvSpPr>
          <p:nvPr/>
        </p:nvSpPr>
        <p:spPr bwMode="auto">
          <a:xfrm>
            <a:off x="215008" y="692696"/>
            <a:ext cx="5941168" cy="369326"/>
          </a:xfrm>
          <a:prstGeom prst="rect">
            <a:avLst/>
          </a:prstGeom>
          <a:noFill/>
          <a:ln w="19050" algn="ctr">
            <a:noFill/>
            <a:miter lim="800000"/>
            <a:headEnd/>
            <a:tailEnd/>
          </a:ln>
        </p:spPr>
        <p:txBody>
          <a:bodyPr wrap="square" lIns="91435" tIns="45717" rIns="91435" bIns="45717">
            <a:spAutoFit/>
          </a:bodyPr>
          <a:lstStyle/>
          <a:p>
            <a:pPr>
              <a:spcBef>
                <a:spcPct val="50000"/>
              </a:spcBef>
            </a:pPr>
            <a:r>
              <a:rPr lang="en-US" altLang="ja-JP" b="1" dirty="0" smtClean="0"/>
              <a:t>Japan’s Commitments made at </a:t>
            </a:r>
            <a:r>
              <a:rPr lang="en-US" altLang="ja-JP" b="1" dirty="0" err="1" smtClean="0"/>
              <a:t>TICADⅣ</a:t>
            </a:r>
            <a:r>
              <a:rPr lang="en-US" altLang="ja-JP" b="1" dirty="0" smtClean="0"/>
              <a:t> in 2008</a:t>
            </a:r>
            <a:endParaRPr lang="ja-JP" altLang="en-US" b="1" dirty="0"/>
          </a:p>
        </p:txBody>
      </p:sp>
      <p:sp>
        <p:nvSpPr>
          <p:cNvPr id="6" name="Rectangle 72"/>
          <p:cNvSpPr>
            <a:spLocks noChangeArrowheads="1"/>
          </p:cNvSpPr>
          <p:nvPr/>
        </p:nvSpPr>
        <p:spPr bwMode="auto">
          <a:xfrm>
            <a:off x="395536" y="1041416"/>
            <a:ext cx="6264696" cy="1523488"/>
          </a:xfrm>
          <a:prstGeom prst="rect">
            <a:avLst/>
          </a:prstGeom>
          <a:noFill/>
          <a:ln w="19050" algn="ctr">
            <a:solidFill>
              <a:srgbClr val="0070C0"/>
            </a:solidFill>
            <a:prstDash val="sysDash"/>
            <a:miter lim="800000"/>
            <a:headEnd/>
            <a:tailEnd/>
          </a:ln>
        </p:spPr>
        <p:txBody>
          <a:bodyPr wrap="square" lIns="91435" tIns="45717" rIns="91435" bIns="45717">
            <a:spAutoFit/>
          </a:bodyPr>
          <a:lstStyle/>
          <a:p>
            <a:pPr algn="l"/>
            <a:r>
              <a:rPr lang="en-US" altLang="ja-JP" sz="1400" b="1" dirty="0" smtClean="0">
                <a:solidFill>
                  <a:srgbClr val="000000"/>
                </a:solidFill>
                <a:cs typeface="Times New Roman" pitchFamily="18" charset="0"/>
              </a:rPr>
              <a:t>【Doubling ODA to Africa】</a:t>
            </a:r>
            <a:endParaRPr lang="en-US" altLang="ja-JP" sz="1400" b="1" dirty="0">
              <a:solidFill>
                <a:srgbClr val="000000"/>
              </a:solidFill>
              <a:cs typeface="Times New Roman" pitchFamily="18" charset="0"/>
            </a:endParaRPr>
          </a:p>
          <a:p>
            <a:pPr algn="l"/>
            <a:r>
              <a:rPr lang="ja-JP" altLang="en-US" sz="1600" dirty="0" smtClean="0">
                <a:solidFill>
                  <a:srgbClr val="000000"/>
                </a:solidFill>
                <a:cs typeface="Times New Roman" pitchFamily="18" charset="0"/>
              </a:rPr>
              <a:t>　</a:t>
            </a:r>
            <a:r>
              <a:rPr lang="en-US" altLang="ja-JP" sz="1400" u="sng" dirty="0" smtClean="0">
                <a:solidFill>
                  <a:srgbClr val="000000"/>
                </a:solidFill>
                <a:cs typeface="Times New Roman" pitchFamily="18" charset="0"/>
              </a:rPr>
              <a:t>Double Japan’s ODA to Africa by 2012 to US$1.8 billion </a:t>
            </a:r>
            <a:r>
              <a:rPr lang="en-US" altLang="ja-JP" sz="1400" dirty="0" smtClean="0">
                <a:solidFill>
                  <a:srgbClr val="000000"/>
                </a:solidFill>
                <a:cs typeface="Times New Roman" pitchFamily="18" charset="0"/>
              </a:rPr>
              <a:t>(and Provide ODA loan of up to US$4 billion in five years (mainly in infrastructure and agriculture)</a:t>
            </a:r>
            <a:endParaRPr lang="ja-JP" altLang="en-US" sz="1050" dirty="0">
              <a:solidFill>
                <a:srgbClr val="000000"/>
              </a:solidFill>
              <a:cs typeface="Times New Roman" pitchFamily="18" charset="0"/>
            </a:endParaRPr>
          </a:p>
          <a:p>
            <a:pPr algn="l"/>
            <a:endParaRPr lang="en-US" altLang="ja-JP" sz="500" dirty="0" smtClean="0">
              <a:solidFill>
                <a:srgbClr val="000000"/>
              </a:solidFill>
              <a:cs typeface="Times New Roman" pitchFamily="18" charset="0"/>
            </a:endParaRPr>
          </a:p>
          <a:p>
            <a:pPr algn="l"/>
            <a:r>
              <a:rPr lang="en-US" altLang="ja-JP" sz="1400" b="1" dirty="0" smtClean="0">
                <a:solidFill>
                  <a:srgbClr val="000000"/>
                </a:solidFill>
                <a:cs typeface="Times New Roman" pitchFamily="18" charset="0"/>
              </a:rPr>
              <a:t>【Providing support for doubling Japan’s direct investment in Africa】</a:t>
            </a:r>
            <a:endParaRPr lang="en-US" altLang="ja-JP" sz="1400" b="1" dirty="0">
              <a:solidFill>
                <a:srgbClr val="000000"/>
              </a:solidFill>
              <a:cs typeface="Times New Roman" pitchFamily="18" charset="0"/>
            </a:endParaRPr>
          </a:p>
          <a:p>
            <a:r>
              <a:rPr lang="ja-JP" altLang="en-US" sz="1600" dirty="0" smtClean="0">
                <a:solidFill>
                  <a:srgbClr val="000000"/>
                </a:solidFill>
                <a:cs typeface="Times New Roman" pitchFamily="18" charset="0"/>
              </a:rPr>
              <a:t>　</a:t>
            </a:r>
            <a:r>
              <a:rPr lang="en-US" altLang="ja-JP" sz="1400" u="sng" dirty="0" smtClean="0">
                <a:solidFill>
                  <a:srgbClr val="000000"/>
                </a:solidFill>
                <a:cs typeface="Times New Roman" pitchFamily="18" charset="0"/>
              </a:rPr>
              <a:t>Support doubling Japan’s private direct investment up to US$3.4 billion by 2012 </a:t>
            </a:r>
            <a:r>
              <a:rPr lang="en-US" altLang="ja-JP" sz="1400" dirty="0" smtClean="0">
                <a:solidFill>
                  <a:srgbClr val="000000"/>
                </a:solidFill>
                <a:cs typeface="Times New Roman" pitchFamily="18" charset="0"/>
              </a:rPr>
              <a:t>(Japan Bank for International Cooperation (JBIC) established a fund to this end)</a:t>
            </a:r>
            <a:endParaRPr lang="en-US" altLang="ja-JP" sz="1600" dirty="0">
              <a:solidFill>
                <a:srgbClr val="000000"/>
              </a:solidFill>
              <a:cs typeface="Times New Roman" pitchFamily="18" charset="0"/>
            </a:endParaRPr>
          </a:p>
        </p:txBody>
      </p:sp>
      <p:graphicFrame>
        <p:nvGraphicFramePr>
          <p:cNvPr id="7" name="Object 2"/>
          <p:cNvGraphicFramePr>
            <a:graphicFrameLocks noChangeAspect="1"/>
          </p:cNvGraphicFramePr>
          <p:nvPr/>
        </p:nvGraphicFramePr>
        <p:xfrm>
          <a:off x="4427985" y="3933056"/>
          <a:ext cx="4716016" cy="2160240"/>
        </p:xfrm>
        <a:graphic>
          <a:graphicData uri="http://schemas.openxmlformats.org/presentationml/2006/ole">
            <p:oleObj spid="_x0000_s2050" name="Worksheet" r:id="rId3" imgW="4581525" imgH="2752725" progId="Excel.Sheet.8">
              <p:link updateAutomatic="1"/>
            </p:oleObj>
          </a:graphicData>
        </a:graphic>
      </p:graphicFrame>
      <p:graphicFrame>
        <p:nvGraphicFramePr>
          <p:cNvPr id="9" name="表 8"/>
          <p:cNvGraphicFramePr>
            <a:graphicFrameLocks noGrp="1"/>
          </p:cNvGraphicFramePr>
          <p:nvPr/>
        </p:nvGraphicFramePr>
        <p:xfrm>
          <a:off x="4788024" y="6093296"/>
          <a:ext cx="4248476" cy="458991"/>
        </p:xfrm>
        <a:graphic>
          <a:graphicData uri="http://schemas.openxmlformats.org/drawingml/2006/table">
            <a:tbl>
              <a:tblPr/>
              <a:tblGrid>
                <a:gridCol w="772451"/>
                <a:gridCol w="535309"/>
                <a:gridCol w="485860"/>
                <a:gridCol w="467982"/>
                <a:gridCol w="496894"/>
                <a:gridCol w="496192"/>
                <a:gridCol w="496894"/>
                <a:gridCol w="496894"/>
              </a:tblGrid>
              <a:tr h="235510">
                <a:tc>
                  <a:txBody>
                    <a:bodyPr/>
                    <a:lstStyle/>
                    <a:p>
                      <a:pPr algn="ctr">
                        <a:spcAft>
                          <a:spcPts val="0"/>
                        </a:spcAft>
                      </a:pPr>
                      <a:r>
                        <a:rPr lang="en-US" altLang="ja-JP" sz="1000" b="1" kern="100" dirty="0" smtClean="0">
                          <a:latin typeface="Calibri" pitchFamily="34" charset="0"/>
                          <a:ea typeface="+mj-ea"/>
                          <a:cs typeface="Arial" pitchFamily="34" charset="0"/>
                        </a:rPr>
                        <a:t>End of Year </a:t>
                      </a:r>
                      <a:endParaRPr lang="ja-JP" sz="1000" b="1" kern="100" dirty="0">
                        <a:latin typeface="Calibri" pitchFamily="34" charset="0"/>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kern="100" dirty="0" smtClean="0">
                          <a:latin typeface="Calibri" pitchFamily="34" charset="0"/>
                          <a:ea typeface="+mj-ea"/>
                          <a:cs typeface="Times New Roman"/>
                        </a:rPr>
                        <a:t>2002-2006</a:t>
                      </a:r>
                      <a:endParaRPr lang="ja-JP" sz="1000" b="1" kern="100" dirty="0">
                        <a:latin typeface="Calibri" pitchFamily="34" charset="0"/>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kern="100" dirty="0" smtClean="0">
                          <a:latin typeface="Calibri" pitchFamily="34" charset="0"/>
                          <a:ea typeface="+mj-ea"/>
                          <a:cs typeface="Times New Roman"/>
                        </a:rPr>
                        <a:t>2003-2007</a:t>
                      </a:r>
                      <a:endParaRPr lang="ja-JP" sz="1000" b="1" kern="100" dirty="0">
                        <a:latin typeface="Calibri" pitchFamily="34" charset="0"/>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kern="100" dirty="0" smtClean="0">
                          <a:latin typeface="Calibri" pitchFamily="34" charset="0"/>
                          <a:ea typeface="+mj-ea"/>
                          <a:cs typeface="Times New Roman"/>
                        </a:rPr>
                        <a:t>2004-2008</a:t>
                      </a:r>
                      <a:endParaRPr lang="ja-JP" sz="1000" b="1" kern="100" dirty="0">
                        <a:latin typeface="Calibri" pitchFamily="34" charset="0"/>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kern="100" dirty="0" smtClean="0">
                          <a:latin typeface="Calibri" pitchFamily="34" charset="0"/>
                          <a:ea typeface="+mj-ea"/>
                          <a:cs typeface="Times New Roman"/>
                        </a:rPr>
                        <a:t>2005-2009</a:t>
                      </a:r>
                      <a:endParaRPr lang="ja-JP" sz="1000" b="1" kern="100" dirty="0">
                        <a:latin typeface="Calibri" pitchFamily="34" charset="0"/>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kern="100" dirty="0" smtClean="0">
                          <a:latin typeface="Calibri" pitchFamily="34" charset="0"/>
                          <a:ea typeface="+mj-ea"/>
                          <a:cs typeface="Times New Roman"/>
                        </a:rPr>
                        <a:t>2006-2010</a:t>
                      </a:r>
                      <a:endParaRPr lang="ja-JP" sz="1000" b="1" kern="100" dirty="0">
                        <a:latin typeface="Calibri" pitchFamily="34" charset="0"/>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kern="100" dirty="0" smtClean="0">
                          <a:latin typeface="Calibri" pitchFamily="34" charset="0"/>
                          <a:ea typeface="+mj-ea"/>
                          <a:cs typeface="Times New Roman"/>
                        </a:rPr>
                        <a:t>2007-2011</a:t>
                      </a:r>
                      <a:endParaRPr lang="ja-JP" sz="1000" b="1" kern="100" dirty="0">
                        <a:latin typeface="Calibri" pitchFamily="34" charset="0"/>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kern="100" dirty="0" smtClean="0">
                          <a:latin typeface="Calibri" pitchFamily="34" charset="0"/>
                          <a:ea typeface="+mj-ea"/>
                          <a:cs typeface="Times New Roman"/>
                        </a:rPr>
                        <a:t>2008-2012</a:t>
                      </a:r>
                      <a:endParaRPr lang="ja-JP" sz="1000" b="1" kern="100" dirty="0">
                        <a:latin typeface="Calibri" pitchFamily="34" charset="0"/>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51">
                <a:tc>
                  <a:txBody>
                    <a:bodyPr/>
                    <a:lstStyle/>
                    <a:p>
                      <a:pPr algn="ctr">
                        <a:spcAft>
                          <a:spcPts val="0"/>
                        </a:spcAft>
                      </a:pPr>
                      <a:r>
                        <a:rPr lang="en-US" altLang="ja-JP" sz="1000" b="1" kern="100" dirty="0" smtClean="0">
                          <a:latin typeface="Calibri" pitchFamily="34" charset="0"/>
                          <a:ea typeface="+mj-ea"/>
                          <a:cs typeface="Arial" pitchFamily="34" charset="0"/>
                        </a:rPr>
                        <a:t>US$ billion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100" b="1" kern="100" dirty="0" smtClean="0">
                          <a:latin typeface="Calibri" pitchFamily="34" charset="0"/>
                          <a:ea typeface="+mj-ea"/>
                          <a:cs typeface="Arial" pitchFamily="34" charset="0"/>
                        </a:rPr>
                        <a:t>1.7</a:t>
                      </a:r>
                      <a:endParaRPr lang="ja-JP" sz="1100" b="1" kern="100" dirty="0">
                        <a:latin typeface="Calibri" pitchFamily="34" charset="0"/>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100" b="1" kern="100" dirty="0" smtClean="0">
                          <a:latin typeface="Calibri" pitchFamily="34" charset="0"/>
                          <a:ea typeface="+mj-ea"/>
                          <a:cs typeface="Arial" pitchFamily="34" charset="0"/>
                        </a:rPr>
                        <a:t>2.3</a:t>
                      </a:r>
                      <a:endParaRPr lang="ja-JP" sz="1100" b="1" kern="100" dirty="0">
                        <a:latin typeface="Calibri" pitchFamily="34" charset="0"/>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100" b="1" kern="100" dirty="0" smtClean="0">
                          <a:latin typeface="Calibri" pitchFamily="34" charset="0"/>
                          <a:ea typeface="+mj-ea"/>
                          <a:cs typeface="Arial" pitchFamily="34" charset="0"/>
                        </a:rPr>
                        <a:t>3.3</a:t>
                      </a:r>
                      <a:endParaRPr lang="ja-JP" sz="1100" b="1" kern="100" dirty="0">
                        <a:latin typeface="Calibri" pitchFamily="34" charset="0"/>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100" b="1" kern="100" dirty="0" smtClean="0">
                          <a:solidFill>
                            <a:schemeClr val="tx1"/>
                          </a:solidFill>
                          <a:latin typeface="Calibri" pitchFamily="34" charset="0"/>
                          <a:ea typeface="+mj-ea"/>
                          <a:cs typeface="Arial" pitchFamily="34" charset="0"/>
                        </a:rPr>
                        <a:t>4.2</a:t>
                      </a:r>
                      <a:endParaRPr lang="ja-JP" sz="1100" b="1" kern="100" dirty="0">
                        <a:solidFill>
                          <a:schemeClr val="tx1"/>
                        </a:solidFill>
                        <a:latin typeface="Calibri" pitchFamily="34" charset="0"/>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100" b="1" kern="100" dirty="0" smtClean="0">
                          <a:latin typeface="Calibri" pitchFamily="34" charset="0"/>
                          <a:ea typeface="+mj-ea"/>
                          <a:cs typeface="Arial" pitchFamily="34" charset="0"/>
                        </a:rPr>
                        <a:t>5.2</a:t>
                      </a:r>
                      <a:endParaRPr lang="ja-JP" sz="1100" b="1" kern="100" dirty="0">
                        <a:latin typeface="Calibri" pitchFamily="34" charset="0"/>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100" b="1" kern="100" dirty="0" smtClean="0">
                          <a:latin typeface="Calibri" pitchFamily="34" charset="0"/>
                          <a:ea typeface="+mj-ea"/>
                          <a:cs typeface="Arial" pitchFamily="34" charset="0"/>
                        </a:rPr>
                        <a:t>6.2</a:t>
                      </a:r>
                      <a:endParaRPr lang="ja-JP" sz="1100" b="1" kern="100" dirty="0">
                        <a:latin typeface="Calibri" pitchFamily="34" charset="0"/>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100" b="1" kern="100" dirty="0" smtClean="0">
                          <a:solidFill>
                            <a:srgbClr val="FF0000"/>
                          </a:solidFill>
                          <a:latin typeface="Calibri" pitchFamily="34" charset="0"/>
                          <a:ea typeface="+mj-ea"/>
                          <a:cs typeface="Arial" pitchFamily="34" charset="0"/>
                        </a:rPr>
                        <a:t>3.4</a:t>
                      </a:r>
                      <a:endParaRPr lang="ja-JP" sz="1100" b="1" kern="100" dirty="0">
                        <a:solidFill>
                          <a:srgbClr val="FF0000"/>
                        </a:solidFill>
                        <a:latin typeface="Calibri" pitchFamily="34" charset="0"/>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テキスト ボックス 10"/>
          <p:cNvSpPr txBox="1"/>
          <p:nvPr/>
        </p:nvSpPr>
        <p:spPr>
          <a:xfrm>
            <a:off x="7956376" y="6559460"/>
            <a:ext cx="1003801" cy="253916"/>
          </a:xfrm>
          <a:prstGeom prst="rect">
            <a:avLst/>
          </a:prstGeom>
          <a:noFill/>
        </p:spPr>
        <p:txBody>
          <a:bodyPr wrap="none" rtlCol="0">
            <a:spAutoFit/>
          </a:bodyPr>
          <a:lstStyle/>
          <a:p>
            <a:r>
              <a:rPr kumimoji="1" lang="en-US" altLang="ja-JP" sz="1050" dirty="0" smtClean="0"/>
              <a:t>Source: JETRO</a:t>
            </a:r>
            <a:endParaRPr kumimoji="1" lang="ja-JP" altLang="en-US" sz="1050" dirty="0"/>
          </a:p>
        </p:txBody>
      </p:sp>
      <p:graphicFrame>
        <p:nvGraphicFramePr>
          <p:cNvPr id="8" name="グラフ 7"/>
          <p:cNvGraphicFramePr/>
          <p:nvPr/>
        </p:nvGraphicFramePr>
        <p:xfrm>
          <a:off x="0" y="3861048"/>
          <a:ext cx="4464496" cy="2677169"/>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p:cNvSpPr txBox="1"/>
          <p:nvPr/>
        </p:nvSpPr>
        <p:spPr>
          <a:xfrm>
            <a:off x="3203848" y="6457181"/>
            <a:ext cx="1317990" cy="284187"/>
          </a:xfrm>
          <a:prstGeom prst="rect">
            <a:avLst/>
          </a:prstGeom>
          <a:noFill/>
        </p:spPr>
        <p:txBody>
          <a:bodyPr wrap="none" rtlCol="0">
            <a:spAutoFit/>
          </a:bodyPr>
          <a:lstStyle/>
          <a:p>
            <a:r>
              <a:rPr kumimoji="1" lang="en-US" altLang="ja-JP" sz="1050" dirty="0" smtClean="0"/>
              <a:t>Source: MOFA Japan</a:t>
            </a:r>
            <a:endParaRPr kumimoji="1" lang="ja-JP" altLang="en-US" sz="1050" dirty="0"/>
          </a:p>
        </p:txBody>
      </p:sp>
      <p:sp>
        <p:nvSpPr>
          <p:cNvPr id="12" name="テキスト ボックス 11"/>
          <p:cNvSpPr txBox="1"/>
          <p:nvPr/>
        </p:nvSpPr>
        <p:spPr>
          <a:xfrm>
            <a:off x="1187624" y="3717032"/>
            <a:ext cx="2304256" cy="344469"/>
          </a:xfrm>
          <a:prstGeom prst="rect">
            <a:avLst/>
          </a:prstGeom>
          <a:noFill/>
        </p:spPr>
        <p:txBody>
          <a:bodyPr wrap="square" rtlCol="0">
            <a:spAutoFit/>
          </a:bodyPr>
          <a:lstStyle/>
          <a:p>
            <a:pPr algn="ctr"/>
            <a:r>
              <a:rPr kumimoji="1" lang="en-US" altLang="ja-JP" sz="1400" b="1" dirty="0" smtClean="0"/>
              <a:t>Doubling Japan’s ODA</a:t>
            </a:r>
            <a:endParaRPr kumimoji="1" lang="ja-JP" altLang="en-US" sz="1400" b="1" dirty="0"/>
          </a:p>
        </p:txBody>
      </p:sp>
      <p:sp>
        <p:nvSpPr>
          <p:cNvPr id="13" name="テキスト ボックス 12"/>
          <p:cNvSpPr txBox="1"/>
          <p:nvPr/>
        </p:nvSpPr>
        <p:spPr>
          <a:xfrm>
            <a:off x="4644008" y="3717032"/>
            <a:ext cx="4427984" cy="307777"/>
          </a:xfrm>
          <a:prstGeom prst="rect">
            <a:avLst/>
          </a:prstGeom>
          <a:noFill/>
        </p:spPr>
        <p:txBody>
          <a:bodyPr wrap="square" rtlCol="0">
            <a:spAutoFit/>
          </a:bodyPr>
          <a:lstStyle/>
          <a:p>
            <a:pPr algn="ctr"/>
            <a:r>
              <a:rPr lang="en-US" altLang="ja-JP" sz="1400" b="1" dirty="0" smtClean="0"/>
              <a:t>Doubling Japan’s Direct Investment in Africa</a:t>
            </a:r>
            <a:endParaRPr kumimoji="1" lang="ja-JP" altLang="en-US" sz="1400" b="1" dirty="0"/>
          </a:p>
        </p:txBody>
      </p:sp>
      <p:sp>
        <p:nvSpPr>
          <p:cNvPr id="14" name="Text Box 67"/>
          <p:cNvSpPr txBox="1">
            <a:spLocks noChangeArrowheads="1"/>
          </p:cNvSpPr>
          <p:nvPr/>
        </p:nvSpPr>
        <p:spPr bwMode="auto">
          <a:xfrm>
            <a:off x="179512" y="2708920"/>
            <a:ext cx="8712968" cy="923324"/>
          </a:xfrm>
          <a:prstGeom prst="rect">
            <a:avLst/>
          </a:prstGeom>
          <a:solidFill>
            <a:schemeClr val="accent1"/>
          </a:solidFill>
          <a:ln w="19050" algn="ctr">
            <a:noFill/>
            <a:miter lim="800000"/>
            <a:headEnd/>
            <a:tailEnd/>
          </a:ln>
        </p:spPr>
        <p:txBody>
          <a:bodyPr wrap="square" lIns="91435" tIns="45717" rIns="91435" bIns="45717">
            <a:spAutoFit/>
          </a:bodyPr>
          <a:lstStyle/>
          <a:p>
            <a:r>
              <a:rPr lang="en-US" altLang="ja-JP" b="1" dirty="0" smtClean="0">
                <a:solidFill>
                  <a:schemeClr val="bg1"/>
                </a:solidFill>
              </a:rPr>
              <a:t>Japan </a:t>
            </a:r>
            <a:r>
              <a:rPr lang="en-US" altLang="ja-JP" b="1" dirty="0">
                <a:solidFill>
                  <a:schemeClr val="bg1"/>
                </a:solidFill>
              </a:rPr>
              <a:t>has made steady progress in its commitments set forth at TICAD IV. </a:t>
            </a:r>
            <a:endParaRPr lang="en-US" altLang="ja-JP" b="1" dirty="0" smtClean="0">
              <a:solidFill>
                <a:schemeClr val="bg1"/>
              </a:solidFill>
            </a:endParaRPr>
          </a:p>
          <a:p>
            <a:r>
              <a:rPr lang="en-US" altLang="ja-JP" b="1" dirty="0" smtClean="0">
                <a:solidFill>
                  <a:schemeClr val="bg1"/>
                </a:solidFill>
              </a:rPr>
              <a:t>Almost </a:t>
            </a:r>
            <a:r>
              <a:rPr lang="en-US" altLang="ja-JP" b="1" dirty="0">
                <a:solidFill>
                  <a:schemeClr val="bg1"/>
                </a:solidFill>
              </a:rPr>
              <a:t>all </a:t>
            </a:r>
            <a:r>
              <a:rPr lang="en-US" altLang="ja-JP" b="1" dirty="0" smtClean="0">
                <a:solidFill>
                  <a:schemeClr val="bg1"/>
                </a:solidFill>
              </a:rPr>
              <a:t>targets, including the doubling </a:t>
            </a:r>
            <a:r>
              <a:rPr lang="en-US" altLang="ja-JP" b="1" dirty="0">
                <a:solidFill>
                  <a:schemeClr val="bg1"/>
                </a:solidFill>
              </a:rPr>
              <a:t>Japan’s </a:t>
            </a:r>
            <a:r>
              <a:rPr lang="en-US" altLang="ja-JP" b="1" dirty="0" smtClean="0">
                <a:solidFill>
                  <a:schemeClr val="bg1"/>
                </a:solidFill>
              </a:rPr>
              <a:t>Official </a:t>
            </a:r>
            <a:r>
              <a:rPr lang="en-US" altLang="ja-JP" b="1" dirty="0">
                <a:solidFill>
                  <a:schemeClr val="bg1"/>
                </a:solidFill>
              </a:rPr>
              <a:t>Development Assistances (ODA) and direct investment </a:t>
            </a:r>
            <a:r>
              <a:rPr lang="en-US" altLang="ja-JP" b="1" dirty="0" smtClean="0">
                <a:solidFill>
                  <a:schemeClr val="bg1"/>
                </a:solidFill>
              </a:rPr>
              <a:t>to Africa</a:t>
            </a:r>
            <a:r>
              <a:rPr lang="en-US" altLang="ja-JP" b="1" dirty="0">
                <a:solidFill>
                  <a:schemeClr val="bg1"/>
                </a:solidFill>
              </a:rPr>
              <a:t>, have been achieved.</a:t>
            </a:r>
            <a:endParaRPr lang="ja-JP" altLang="en-US" b="1" dirty="0">
              <a:solidFill>
                <a:schemeClr val="bg1"/>
              </a:solidFill>
            </a:endParaRPr>
          </a:p>
        </p:txBody>
      </p:sp>
      <p:pic>
        <p:nvPicPr>
          <p:cNvPr id="16" name="図 72" descr="002s.jpg"/>
          <p:cNvPicPr>
            <a:picLocks noChangeAspect="1"/>
          </p:cNvPicPr>
          <p:nvPr/>
        </p:nvPicPr>
        <p:blipFill>
          <a:blip r:embed="rId5" cstate="print"/>
          <a:srcRect/>
          <a:stretch>
            <a:fillRect/>
          </a:stretch>
        </p:blipFill>
        <p:spPr bwMode="auto">
          <a:xfrm>
            <a:off x="6804248" y="1052736"/>
            <a:ext cx="2087562" cy="1263650"/>
          </a:xfrm>
          <a:prstGeom prst="rect">
            <a:avLst/>
          </a:prstGeom>
          <a:noFill/>
          <a:ln w="9525">
            <a:noFill/>
            <a:miter lim="800000"/>
            <a:headEnd/>
            <a:tailEnd/>
          </a:ln>
        </p:spPr>
      </p:pic>
      <p:sp>
        <p:nvSpPr>
          <p:cNvPr id="15" name="スライド番号プレースホルダ 14"/>
          <p:cNvSpPr>
            <a:spLocks noGrp="1"/>
          </p:cNvSpPr>
          <p:nvPr>
            <p:ph type="sldNum" sz="quarter" idx="12"/>
          </p:nvPr>
        </p:nvSpPr>
        <p:spPr>
          <a:xfrm>
            <a:off x="6974904" y="6520259"/>
            <a:ext cx="2133600" cy="365125"/>
          </a:xfrm>
        </p:spPr>
        <p:txBody>
          <a:bodyPr/>
          <a:lstStyle/>
          <a:p>
            <a:fld id="{179060E5-DDE3-4E10-84C4-47681EB6E2B6}" type="slidenum">
              <a:rPr kumimoji="1" lang="ja-JP" altLang="en-US" smtClean="0"/>
              <a:pPr/>
              <a:t>4</a:t>
            </a:fld>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694" y="44624"/>
            <a:ext cx="9334222" cy="646331"/>
          </a:xfrm>
          <a:prstGeom prst="rect">
            <a:avLst/>
          </a:prstGeom>
        </p:spPr>
        <p:txBody>
          <a:bodyPr wrap="none">
            <a:spAutoFit/>
          </a:bodyPr>
          <a:lstStyle/>
          <a:p>
            <a:r>
              <a:rPr lang="en-US" altLang="ja-JP" sz="3600" b="1" dirty="0" smtClean="0">
                <a:solidFill>
                  <a:srgbClr val="7030A0"/>
                </a:solidFill>
              </a:rPr>
              <a:t>Japan</a:t>
            </a:r>
            <a:r>
              <a:rPr lang="ja-JP" altLang="en-US" sz="3600" b="1" dirty="0" smtClean="0">
                <a:solidFill>
                  <a:srgbClr val="7030A0"/>
                </a:solidFill>
              </a:rPr>
              <a:t> </a:t>
            </a:r>
            <a:r>
              <a:rPr lang="en-US" altLang="ja-JP" sz="3600" b="1" dirty="0" smtClean="0">
                <a:solidFill>
                  <a:srgbClr val="7030A0"/>
                </a:solidFill>
              </a:rPr>
              <a:t>and Africa, Public and Private Partnership</a:t>
            </a:r>
            <a:endParaRPr lang="ja-JP" altLang="en-US" sz="3600" b="1" dirty="0">
              <a:solidFill>
                <a:srgbClr val="7030A0"/>
              </a:solidFill>
            </a:endParaRPr>
          </a:p>
        </p:txBody>
      </p:sp>
      <p:sp>
        <p:nvSpPr>
          <p:cNvPr id="5" name="正方形/長方形 4"/>
          <p:cNvSpPr/>
          <p:nvPr/>
        </p:nvSpPr>
        <p:spPr>
          <a:xfrm>
            <a:off x="35496" y="620688"/>
            <a:ext cx="4464496" cy="830997"/>
          </a:xfrm>
          <a:prstGeom prst="rect">
            <a:avLst/>
          </a:prstGeom>
        </p:spPr>
        <p:txBody>
          <a:bodyPr wrap="square">
            <a:spAutoFit/>
          </a:bodyPr>
          <a:lstStyle/>
          <a:p>
            <a:r>
              <a:rPr lang="en-US" altLang="ja-JP" sz="1200" i="1" dirty="0" smtClean="0"/>
              <a:t>Private investment plays a vital role in promoting sustainable and quality growth in Africa. The following examples show how Japan has combined the technologies, knowledge and experience of the private sector with its ODA to Africa.</a:t>
            </a:r>
            <a:endParaRPr lang="ja-JP" altLang="en-US" sz="1200" i="1" dirty="0"/>
          </a:p>
        </p:txBody>
      </p:sp>
      <p:sp>
        <p:nvSpPr>
          <p:cNvPr id="6" name="正方形/長方形 5"/>
          <p:cNvSpPr/>
          <p:nvPr/>
        </p:nvSpPr>
        <p:spPr>
          <a:xfrm>
            <a:off x="6119" y="1547500"/>
            <a:ext cx="3557769" cy="369332"/>
          </a:xfrm>
          <a:prstGeom prst="rect">
            <a:avLst/>
          </a:prstGeom>
        </p:spPr>
        <p:txBody>
          <a:bodyPr wrap="none">
            <a:spAutoFit/>
          </a:bodyPr>
          <a:lstStyle/>
          <a:p>
            <a:r>
              <a:rPr lang="en-US" altLang="ja-JP" b="1" dirty="0" smtClean="0">
                <a:solidFill>
                  <a:srgbClr val="7030A0"/>
                </a:solidFill>
              </a:rPr>
              <a:t>1. Robust and Sustainable Economy</a:t>
            </a:r>
            <a:endParaRPr lang="ja-JP" altLang="en-US" b="1" dirty="0">
              <a:solidFill>
                <a:srgbClr val="7030A0"/>
              </a:solidFill>
            </a:endParaRPr>
          </a:p>
        </p:txBody>
      </p:sp>
      <p:sp>
        <p:nvSpPr>
          <p:cNvPr id="7" name="正方形/長方形 6"/>
          <p:cNvSpPr/>
          <p:nvPr/>
        </p:nvSpPr>
        <p:spPr>
          <a:xfrm>
            <a:off x="107504" y="1897668"/>
            <a:ext cx="4320480" cy="523220"/>
          </a:xfrm>
          <a:prstGeom prst="rect">
            <a:avLst/>
          </a:prstGeom>
        </p:spPr>
        <p:txBody>
          <a:bodyPr wrap="square">
            <a:spAutoFit/>
          </a:bodyPr>
          <a:lstStyle/>
          <a:p>
            <a:r>
              <a:rPr lang="en-US" altLang="ja-JP" sz="1400" i="1" dirty="0" smtClean="0"/>
              <a:t>Collaboration between ODA and Komatsu at Senegal-Japan Vocational and Technical Training Center (CFPT)</a:t>
            </a:r>
            <a:endParaRPr lang="ja-JP" altLang="en-US" sz="1400" i="1" dirty="0"/>
          </a:p>
        </p:txBody>
      </p:sp>
      <p:sp>
        <p:nvSpPr>
          <p:cNvPr id="8" name="正方形/長方形 7"/>
          <p:cNvSpPr/>
          <p:nvPr/>
        </p:nvSpPr>
        <p:spPr>
          <a:xfrm>
            <a:off x="35496" y="2611646"/>
            <a:ext cx="2880320" cy="3985706"/>
          </a:xfrm>
          <a:prstGeom prst="rect">
            <a:avLst/>
          </a:prstGeom>
        </p:spPr>
        <p:txBody>
          <a:bodyPr wrap="square">
            <a:spAutoFit/>
          </a:bodyPr>
          <a:lstStyle/>
          <a:p>
            <a:pPr>
              <a:buFont typeface="Wingdings" pitchFamily="2" charset="2"/>
              <a:buChar char="l"/>
            </a:pPr>
            <a:r>
              <a:rPr lang="en-US" altLang="ja-JP" sz="1100" dirty="0" smtClean="0"/>
              <a:t>Senegal is lacking experienced technicians, particularly in the fields of public works, road construction and logistics. Since 1982, the Japan International Cooperation Agency (JICA) has been supporting the establishment and operation of the Senegal-Japan Vocational </a:t>
            </a:r>
            <a:r>
              <a:rPr lang="fr-FR" altLang="ja-JP" sz="1100" dirty="0" smtClean="0"/>
              <a:t>and Technical Training Center (</a:t>
            </a:r>
            <a:r>
              <a:rPr lang="en-US" altLang="ja-JP" sz="1100" dirty="0" smtClean="0"/>
              <a:t>CFPT), which has produced approximately 2,300</a:t>
            </a:r>
            <a:r>
              <a:rPr lang="en-US" altLang="ja-JP" sz="1100" i="1" dirty="0" smtClean="0"/>
              <a:t> </a:t>
            </a:r>
            <a:r>
              <a:rPr lang="en-US" altLang="ja-JP" sz="1100" dirty="0" smtClean="0"/>
              <a:t>graduates. </a:t>
            </a:r>
          </a:p>
          <a:p>
            <a:endParaRPr lang="en-US" altLang="ja-JP" sz="1100" dirty="0" smtClean="0"/>
          </a:p>
          <a:p>
            <a:pPr>
              <a:buFont typeface="Wingdings" pitchFamily="2" charset="2"/>
              <a:buChar char="l"/>
            </a:pPr>
            <a:r>
              <a:rPr lang="en-US" altLang="ja-JP" sz="1100" dirty="0" smtClean="0"/>
              <a:t>Komatsu Ltd. set up the Komatsu Dakar Training Center (KDTC) in Dakar, Senegal, in 2009, and has been developing human resources for its distributors in Africa. </a:t>
            </a:r>
          </a:p>
          <a:p>
            <a:endParaRPr lang="en-US" altLang="ja-JP" sz="1100" dirty="0" smtClean="0"/>
          </a:p>
          <a:p>
            <a:pPr>
              <a:buFont typeface="Wingdings" pitchFamily="2" charset="2"/>
              <a:buChar char="l"/>
            </a:pPr>
            <a:r>
              <a:rPr lang="en-US" altLang="ja-JP" sz="1100" u="sng" dirty="0" smtClean="0"/>
              <a:t>JICA and Komatsu Ltd. collaborate in supporting the implementation of a heavy machinery maintenance course that CFPT started in 2012</a:t>
            </a:r>
            <a:r>
              <a:rPr lang="en-US" altLang="ja-JP" sz="1100" dirty="0" smtClean="0"/>
              <a:t>. Komatsu Ltd., with the cooperation of its local distributor, not only provides training to CFPT instructors at KDTC but also sends KDTC instructors to CFPT to provide training to CFPT trainees utilizing its facilities and equipment. </a:t>
            </a:r>
          </a:p>
        </p:txBody>
      </p:sp>
      <p:grpSp>
        <p:nvGrpSpPr>
          <p:cNvPr id="22" name="グループ化 21"/>
          <p:cNvGrpSpPr/>
          <p:nvPr/>
        </p:nvGrpSpPr>
        <p:grpSpPr>
          <a:xfrm>
            <a:off x="2843808" y="2564904"/>
            <a:ext cx="1728192" cy="1803975"/>
            <a:chOff x="107504" y="2636912"/>
            <a:chExt cx="1728192" cy="1803975"/>
          </a:xfrm>
        </p:grpSpPr>
        <p:pic>
          <p:nvPicPr>
            <p:cNvPr id="15362" name="Picture 2"/>
            <p:cNvPicPr>
              <a:picLocks noChangeAspect="1" noChangeArrowheads="1"/>
            </p:cNvPicPr>
            <p:nvPr/>
          </p:nvPicPr>
          <p:blipFill>
            <a:blip r:embed="rId2" cstate="print"/>
            <a:srcRect/>
            <a:stretch>
              <a:fillRect/>
            </a:stretch>
          </p:blipFill>
          <p:spPr bwMode="auto">
            <a:xfrm>
              <a:off x="107504" y="2636912"/>
              <a:ext cx="1728192" cy="1299252"/>
            </a:xfrm>
            <a:prstGeom prst="rect">
              <a:avLst/>
            </a:prstGeom>
            <a:noFill/>
            <a:ln w="9525">
              <a:noFill/>
              <a:miter lim="800000"/>
              <a:headEnd/>
              <a:tailEnd/>
            </a:ln>
          </p:spPr>
        </p:pic>
        <p:sp>
          <p:nvSpPr>
            <p:cNvPr id="10" name="テキスト ボックス 9"/>
            <p:cNvSpPr txBox="1"/>
            <p:nvPr/>
          </p:nvSpPr>
          <p:spPr>
            <a:xfrm>
              <a:off x="107504" y="3933056"/>
              <a:ext cx="1656184" cy="507831"/>
            </a:xfrm>
            <a:prstGeom prst="rect">
              <a:avLst/>
            </a:prstGeom>
            <a:noFill/>
          </p:spPr>
          <p:txBody>
            <a:bodyPr wrap="square" rtlCol="0">
              <a:spAutoFit/>
            </a:bodyPr>
            <a:lstStyle/>
            <a:p>
              <a:r>
                <a:rPr kumimoji="1" lang="en-US" altLang="ja-JP" sz="900" dirty="0" smtClean="0"/>
                <a:t>Providing training to CFPT trainers at KDTC (Photo: Kiyoshi </a:t>
              </a:r>
              <a:r>
                <a:rPr kumimoji="1" lang="en-US" altLang="ja-JP" sz="900" dirty="0" err="1" smtClean="0"/>
                <a:t>Yotoriyama</a:t>
              </a:r>
              <a:r>
                <a:rPr kumimoji="1" lang="en-US" altLang="ja-JP" sz="900" dirty="0" smtClean="0"/>
                <a:t>/JICA)</a:t>
              </a:r>
              <a:endParaRPr kumimoji="1" lang="ja-JP" altLang="en-US" sz="900" dirty="0"/>
            </a:p>
          </p:txBody>
        </p:sp>
      </p:grpSp>
      <p:sp>
        <p:nvSpPr>
          <p:cNvPr id="13" name="正方形/長方形 12"/>
          <p:cNvSpPr/>
          <p:nvPr/>
        </p:nvSpPr>
        <p:spPr>
          <a:xfrm>
            <a:off x="4685544" y="692696"/>
            <a:ext cx="3270832" cy="369332"/>
          </a:xfrm>
          <a:prstGeom prst="rect">
            <a:avLst/>
          </a:prstGeom>
        </p:spPr>
        <p:txBody>
          <a:bodyPr wrap="none">
            <a:spAutoFit/>
          </a:bodyPr>
          <a:lstStyle/>
          <a:p>
            <a:r>
              <a:rPr lang="en-US" altLang="ja-JP" b="1" dirty="0" smtClean="0">
                <a:solidFill>
                  <a:srgbClr val="7030A0"/>
                </a:solidFill>
              </a:rPr>
              <a:t>2. Inclusive and Resilient Society</a:t>
            </a:r>
            <a:endParaRPr lang="ja-JP" altLang="en-US" b="1" dirty="0">
              <a:solidFill>
                <a:srgbClr val="7030A0"/>
              </a:solidFill>
            </a:endParaRPr>
          </a:p>
        </p:txBody>
      </p:sp>
      <p:sp>
        <p:nvSpPr>
          <p:cNvPr id="14" name="正方形/長方形 13"/>
          <p:cNvSpPr/>
          <p:nvPr/>
        </p:nvSpPr>
        <p:spPr>
          <a:xfrm>
            <a:off x="4716016" y="1052736"/>
            <a:ext cx="3168352" cy="523220"/>
          </a:xfrm>
          <a:prstGeom prst="rect">
            <a:avLst/>
          </a:prstGeom>
        </p:spPr>
        <p:txBody>
          <a:bodyPr wrap="square">
            <a:spAutoFit/>
          </a:bodyPr>
          <a:lstStyle/>
          <a:p>
            <a:r>
              <a:rPr lang="en-US" altLang="ja-JP" sz="1400" i="1" dirty="0" smtClean="0"/>
              <a:t>Improving the nutrition of children in Ghana through Ajinomoto’s “KOKO Plus”</a:t>
            </a:r>
            <a:endParaRPr lang="ja-JP" altLang="en-US" sz="1400" i="1" dirty="0"/>
          </a:p>
        </p:txBody>
      </p:sp>
      <p:sp>
        <p:nvSpPr>
          <p:cNvPr id="15" name="正方形/長方形 14"/>
          <p:cNvSpPr/>
          <p:nvPr/>
        </p:nvSpPr>
        <p:spPr>
          <a:xfrm>
            <a:off x="4788024" y="1571888"/>
            <a:ext cx="4283968" cy="1954381"/>
          </a:xfrm>
          <a:prstGeom prst="rect">
            <a:avLst/>
          </a:prstGeom>
        </p:spPr>
        <p:txBody>
          <a:bodyPr wrap="square">
            <a:spAutoFit/>
          </a:bodyPr>
          <a:lstStyle/>
          <a:p>
            <a:pPr>
              <a:buFont typeface="Wingdings" pitchFamily="2" charset="2"/>
              <a:buChar char="l"/>
            </a:pPr>
            <a:r>
              <a:rPr lang="en-US" altLang="ja-JP" sz="1100" dirty="0" smtClean="0"/>
              <a:t> In Ghana, the main meal for children during the weaning period is a traditional porridge made with fermented corn known as </a:t>
            </a:r>
            <a:r>
              <a:rPr lang="en-US" altLang="ja-JP" sz="1100" i="1" dirty="0" err="1" smtClean="0"/>
              <a:t>koko</a:t>
            </a:r>
            <a:r>
              <a:rPr lang="en-US" altLang="ja-JP" sz="1100" i="1" dirty="0" smtClean="0"/>
              <a:t>. </a:t>
            </a:r>
            <a:r>
              <a:rPr lang="en-US" altLang="ja-JP" sz="1100" dirty="0" smtClean="0"/>
              <a:t>However, this food is deficient in energy, protein and micronutrients, making it one of the major causes of growth retardation among children in the country.</a:t>
            </a:r>
          </a:p>
          <a:p>
            <a:endParaRPr lang="en-US" altLang="ja-JP" sz="1100" dirty="0" smtClean="0"/>
          </a:p>
          <a:p>
            <a:pPr>
              <a:buFont typeface="Wingdings" pitchFamily="2" charset="2"/>
              <a:buChar char="l"/>
            </a:pPr>
            <a:r>
              <a:rPr lang="en-US" altLang="ja-JP" sz="1100" dirty="0" smtClean="0"/>
              <a:t> </a:t>
            </a:r>
            <a:r>
              <a:rPr lang="en-US" altLang="ja-JP" sz="1100" u="sng" dirty="0" smtClean="0"/>
              <a:t>Ajinomoto has leveraged its technology and know-how in food processing and amino acid nutrition to develop “KOKO Plus,” a nutritional supplement to tackle poor nutrition among children</a:t>
            </a:r>
            <a:r>
              <a:rPr lang="en-US" altLang="ja-JP" sz="1100" dirty="0" smtClean="0"/>
              <a:t>. JICA is providing assistance to develop a business model and business plan for Ajinomoto’s nutritional supplements in Ghana.</a:t>
            </a:r>
            <a:endParaRPr lang="ja-JP" altLang="en-US" sz="1100" dirty="0"/>
          </a:p>
        </p:txBody>
      </p:sp>
      <p:pic>
        <p:nvPicPr>
          <p:cNvPr id="15364" name="Picture 4"/>
          <p:cNvPicPr>
            <a:picLocks noChangeAspect="1" noChangeArrowheads="1"/>
          </p:cNvPicPr>
          <p:nvPr/>
        </p:nvPicPr>
        <p:blipFill>
          <a:blip r:embed="rId3" cstate="print"/>
          <a:srcRect r="2503" b="11655"/>
          <a:stretch>
            <a:fillRect/>
          </a:stretch>
        </p:blipFill>
        <p:spPr bwMode="auto">
          <a:xfrm>
            <a:off x="7920880" y="764705"/>
            <a:ext cx="1228092" cy="836465"/>
          </a:xfrm>
          <a:prstGeom prst="rect">
            <a:avLst/>
          </a:prstGeom>
          <a:noFill/>
          <a:ln w="9525">
            <a:noFill/>
            <a:miter lim="800000"/>
            <a:headEnd/>
            <a:tailEnd/>
          </a:ln>
        </p:spPr>
      </p:pic>
      <p:sp>
        <p:nvSpPr>
          <p:cNvPr id="17" name="正方形/長方形 16"/>
          <p:cNvSpPr/>
          <p:nvPr/>
        </p:nvSpPr>
        <p:spPr>
          <a:xfrm>
            <a:off x="4724129" y="3563724"/>
            <a:ext cx="2224135" cy="369332"/>
          </a:xfrm>
          <a:prstGeom prst="rect">
            <a:avLst/>
          </a:prstGeom>
        </p:spPr>
        <p:txBody>
          <a:bodyPr wrap="none">
            <a:spAutoFit/>
          </a:bodyPr>
          <a:lstStyle/>
          <a:p>
            <a:r>
              <a:rPr lang="en-US" altLang="ja-JP" b="1" dirty="0" smtClean="0">
                <a:solidFill>
                  <a:srgbClr val="7030A0"/>
                </a:solidFill>
              </a:rPr>
              <a:t>3. Peace and Stability</a:t>
            </a:r>
            <a:endParaRPr lang="ja-JP" altLang="en-US" b="1" dirty="0">
              <a:solidFill>
                <a:srgbClr val="7030A0"/>
              </a:solidFill>
            </a:endParaRPr>
          </a:p>
        </p:txBody>
      </p:sp>
      <p:sp>
        <p:nvSpPr>
          <p:cNvPr id="18" name="正方形/長方形 17"/>
          <p:cNvSpPr/>
          <p:nvPr/>
        </p:nvSpPr>
        <p:spPr>
          <a:xfrm>
            <a:off x="4788024" y="3861048"/>
            <a:ext cx="4176464" cy="738664"/>
          </a:xfrm>
          <a:prstGeom prst="rect">
            <a:avLst/>
          </a:prstGeom>
        </p:spPr>
        <p:txBody>
          <a:bodyPr wrap="square">
            <a:spAutoFit/>
          </a:bodyPr>
          <a:lstStyle/>
          <a:p>
            <a:r>
              <a:rPr lang="en-US" altLang="ja-JP" sz="1400" i="1" dirty="0" smtClean="0"/>
              <a:t>Landmine removal in Mozambique and Angola using demining equipment of Yamanashi Hitachi Construction Machinery</a:t>
            </a:r>
            <a:endParaRPr lang="ja-JP" altLang="en-US" sz="1400" i="1" dirty="0"/>
          </a:p>
        </p:txBody>
      </p:sp>
      <p:sp>
        <p:nvSpPr>
          <p:cNvPr id="21" name="正方形/長方形 20"/>
          <p:cNvSpPr/>
          <p:nvPr/>
        </p:nvSpPr>
        <p:spPr>
          <a:xfrm>
            <a:off x="4860032" y="4592449"/>
            <a:ext cx="4248472" cy="2292935"/>
          </a:xfrm>
          <a:prstGeom prst="rect">
            <a:avLst/>
          </a:prstGeom>
        </p:spPr>
        <p:txBody>
          <a:bodyPr wrap="square">
            <a:spAutoFit/>
          </a:bodyPr>
          <a:lstStyle/>
          <a:p>
            <a:pPr>
              <a:buFont typeface="Wingdings" pitchFamily="2" charset="2"/>
              <a:buChar char="l"/>
            </a:pPr>
            <a:r>
              <a:rPr lang="en-US" altLang="ja-JP" sz="1100" dirty="0" smtClean="0"/>
              <a:t>A large number of landmines left behind after civil strife in Angola and Mozambique obstruct national development. Demining equipment, made by Yamanashi Hitachi Construction Machinery Co., Ltd., supports mine removal activities in both countries. The demining equipment boasts exceptional safety, durability and mine removal capability.</a:t>
            </a:r>
          </a:p>
          <a:p>
            <a:r>
              <a:rPr lang="en-US" altLang="ja-JP" sz="1100" dirty="0" smtClean="0"/>
              <a:t> </a:t>
            </a:r>
          </a:p>
          <a:p>
            <a:pPr>
              <a:buFont typeface="Wingdings" pitchFamily="2" charset="2"/>
              <a:buChar char="l"/>
            </a:pPr>
            <a:r>
              <a:rPr lang="en-US" altLang="ja-JP" sz="1100" u="sng" dirty="0" smtClean="0"/>
              <a:t>Japan has delivered two units of the company’s equipment to Angola with ODA funding (currently 12 machines in use) and one to Mozambique with counterpart funds</a:t>
            </a:r>
            <a:r>
              <a:rPr lang="en-US" altLang="ja-JP" sz="1100" dirty="0" smtClean="0"/>
              <a:t>. Yamanashi Hitachi Construction Machinery also provides technical assistance to recipient countries, both by inviting their engineers to Japan for training and sending Japanese engineers to localities. </a:t>
            </a:r>
          </a:p>
        </p:txBody>
      </p:sp>
      <p:grpSp>
        <p:nvGrpSpPr>
          <p:cNvPr id="25" name="グループ化 24"/>
          <p:cNvGrpSpPr/>
          <p:nvPr/>
        </p:nvGrpSpPr>
        <p:grpSpPr>
          <a:xfrm>
            <a:off x="2843808" y="4729462"/>
            <a:ext cx="1800200" cy="2083914"/>
            <a:chOff x="2843808" y="4439689"/>
            <a:chExt cx="1800200" cy="2083914"/>
          </a:xfrm>
        </p:grpSpPr>
        <p:pic>
          <p:nvPicPr>
            <p:cNvPr id="15365" name="Picture 5"/>
            <p:cNvPicPr>
              <a:picLocks noChangeAspect="1" noChangeArrowheads="1"/>
            </p:cNvPicPr>
            <p:nvPr/>
          </p:nvPicPr>
          <p:blipFill>
            <a:blip r:embed="rId4" cstate="print"/>
            <a:srcRect/>
            <a:stretch>
              <a:fillRect/>
            </a:stretch>
          </p:blipFill>
          <p:spPr bwMode="auto">
            <a:xfrm>
              <a:off x="2843808" y="4439689"/>
              <a:ext cx="1800200" cy="1346550"/>
            </a:xfrm>
            <a:prstGeom prst="rect">
              <a:avLst/>
            </a:prstGeom>
            <a:noFill/>
            <a:ln w="9525">
              <a:noFill/>
              <a:miter lim="800000"/>
              <a:headEnd/>
              <a:tailEnd/>
            </a:ln>
          </p:spPr>
        </p:pic>
        <p:sp>
          <p:nvSpPr>
            <p:cNvPr id="24" name="テキスト ボックス 23"/>
            <p:cNvSpPr txBox="1"/>
            <p:nvPr/>
          </p:nvSpPr>
          <p:spPr>
            <a:xfrm>
              <a:off x="2915816" y="5877272"/>
              <a:ext cx="1728192" cy="646331"/>
            </a:xfrm>
            <a:prstGeom prst="rect">
              <a:avLst/>
            </a:prstGeom>
            <a:noFill/>
          </p:spPr>
          <p:txBody>
            <a:bodyPr wrap="square" rtlCol="0">
              <a:spAutoFit/>
            </a:bodyPr>
            <a:lstStyle/>
            <a:p>
              <a:r>
                <a:rPr lang="en-US" altLang="ja-JP" sz="900" dirty="0" smtClean="0"/>
                <a:t>Demining equipment in operation in Angola</a:t>
              </a:r>
              <a:r>
                <a:rPr kumimoji="1" lang="en-US" altLang="ja-JP" sz="900" dirty="0" smtClean="0"/>
                <a:t> (Photo: </a:t>
              </a:r>
              <a:r>
                <a:rPr lang="en-US" altLang="ja-JP" sz="900" dirty="0" smtClean="0"/>
                <a:t>by Yamanashi Hitachi Construction Machinery Co., Ltd.</a:t>
              </a:r>
              <a:r>
                <a:rPr kumimoji="1" lang="en-US" altLang="ja-JP" sz="900" dirty="0" smtClean="0"/>
                <a:t>)</a:t>
              </a:r>
              <a:endParaRPr kumimoji="1" lang="ja-JP" altLang="en-US" sz="900" dirty="0"/>
            </a:p>
          </p:txBody>
        </p:sp>
      </p:grpSp>
      <p:sp>
        <p:nvSpPr>
          <p:cNvPr id="20" name="スライド番号プレースホルダ 19"/>
          <p:cNvSpPr>
            <a:spLocks noGrp="1"/>
          </p:cNvSpPr>
          <p:nvPr>
            <p:ph type="sldNum" sz="quarter" idx="12"/>
          </p:nvPr>
        </p:nvSpPr>
        <p:spPr>
          <a:xfrm>
            <a:off x="6974904" y="6448251"/>
            <a:ext cx="2133600" cy="365125"/>
          </a:xfrm>
        </p:spPr>
        <p:txBody>
          <a:bodyPr/>
          <a:lstStyle/>
          <a:p>
            <a:fld id="{179060E5-DDE3-4E10-84C4-47681EB6E2B6}" type="slidenum">
              <a:rPr kumimoji="1" lang="ja-JP" altLang="en-US" smtClean="0"/>
              <a:pPr/>
              <a:t>5</a:t>
            </a:fld>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3003" y="-27384"/>
            <a:ext cx="9085501" cy="646331"/>
          </a:xfrm>
          <a:prstGeom prst="rect">
            <a:avLst/>
          </a:prstGeom>
        </p:spPr>
        <p:txBody>
          <a:bodyPr wrap="none">
            <a:spAutoFit/>
          </a:bodyPr>
          <a:lstStyle/>
          <a:p>
            <a:r>
              <a:rPr lang="en-US" altLang="ja-JP" sz="3600" b="1" dirty="0" smtClean="0">
                <a:solidFill>
                  <a:srgbClr val="FF0000"/>
                </a:solidFill>
              </a:rPr>
              <a:t>TICAD V</a:t>
            </a:r>
            <a:r>
              <a:rPr lang="en-US" altLang="ja-JP" sz="3200" b="1" dirty="0" smtClean="0">
                <a:solidFill>
                  <a:srgbClr val="FF0000"/>
                </a:solidFill>
              </a:rPr>
              <a:t>: Hand in Hand with a More Dynamic Africa</a:t>
            </a:r>
            <a:endParaRPr lang="ja-JP" altLang="en-US" sz="3200" b="1" dirty="0">
              <a:solidFill>
                <a:srgbClr val="FF0000"/>
              </a:solidFill>
            </a:endParaRPr>
          </a:p>
        </p:txBody>
      </p:sp>
      <p:sp>
        <p:nvSpPr>
          <p:cNvPr id="6" name="正方形/長方形 5"/>
          <p:cNvSpPr/>
          <p:nvPr/>
        </p:nvSpPr>
        <p:spPr>
          <a:xfrm>
            <a:off x="107504" y="692696"/>
            <a:ext cx="3600400" cy="1384995"/>
          </a:xfrm>
          <a:prstGeom prst="rect">
            <a:avLst/>
          </a:prstGeom>
        </p:spPr>
        <p:txBody>
          <a:bodyPr wrap="square">
            <a:spAutoFit/>
          </a:bodyPr>
          <a:lstStyle/>
          <a:p>
            <a:r>
              <a:rPr lang="en-US" altLang="ja-JP" sz="1400" dirty="0" smtClean="0"/>
              <a:t>Africa enjoys remarkable economic growth.</a:t>
            </a:r>
          </a:p>
          <a:p>
            <a:r>
              <a:rPr lang="en-US" altLang="ja-JP" sz="1400" dirty="0" smtClean="0"/>
              <a:t>However, Africa still faces challenges such as:</a:t>
            </a:r>
          </a:p>
          <a:p>
            <a:endParaRPr lang="en-US" altLang="ja-JP" sz="1400" dirty="0" smtClean="0"/>
          </a:p>
          <a:p>
            <a:pPr>
              <a:buFont typeface="Wingdings" pitchFamily="2" charset="2"/>
              <a:buChar char="ü"/>
            </a:pPr>
            <a:r>
              <a:rPr lang="en-US" altLang="ja-JP" sz="1400" dirty="0" smtClean="0"/>
              <a:t>Dependence on commodity trade</a:t>
            </a:r>
          </a:p>
          <a:p>
            <a:pPr>
              <a:buFont typeface="Wingdings" pitchFamily="2" charset="2"/>
              <a:buChar char="ü"/>
            </a:pPr>
            <a:r>
              <a:rPr lang="en-US" altLang="ja-JP" sz="1400" dirty="0" smtClean="0"/>
              <a:t>Widening income disparities</a:t>
            </a:r>
          </a:p>
          <a:p>
            <a:pPr>
              <a:buFont typeface="Wingdings" pitchFamily="2" charset="2"/>
              <a:buChar char="ü"/>
            </a:pPr>
            <a:r>
              <a:rPr lang="en-US" altLang="ja-JP" sz="1400" dirty="0" smtClean="0"/>
              <a:t>Recurring conflicts and instabilities</a:t>
            </a:r>
            <a:endParaRPr lang="ja-JP" altLang="en-US" sz="1400" dirty="0"/>
          </a:p>
        </p:txBody>
      </p:sp>
      <p:sp>
        <p:nvSpPr>
          <p:cNvPr id="7" name="角丸四角形 6"/>
          <p:cNvSpPr/>
          <p:nvPr/>
        </p:nvSpPr>
        <p:spPr>
          <a:xfrm>
            <a:off x="4572000" y="620688"/>
            <a:ext cx="4392488" cy="1800200"/>
          </a:xfrm>
          <a:prstGeom prst="roundRect">
            <a:avLst>
              <a:gd name="adj" fmla="val 7816"/>
            </a:avLst>
          </a:prstGeom>
          <a:solidFill>
            <a:schemeClr val="accent2">
              <a:lumMod val="20000"/>
              <a:lumOff val="80000"/>
            </a:schemeClr>
          </a:solidFill>
          <a:ln>
            <a:solidFill>
              <a:schemeClr val="accent2">
                <a:lumMod val="20000"/>
                <a:lumOff val="80000"/>
              </a:schemeClr>
            </a:solidFill>
          </a:ln>
        </p:spPr>
        <p:style>
          <a:lnRef idx="1">
            <a:schemeClr val="accent5"/>
          </a:lnRef>
          <a:fillRef idx="2">
            <a:schemeClr val="accent5"/>
          </a:fillRef>
          <a:effectRef idx="1">
            <a:schemeClr val="accent5"/>
          </a:effectRef>
          <a:fontRef idx="minor">
            <a:schemeClr val="dk1"/>
          </a:fontRef>
        </p:style>
        <p:txBody>
          <a:bodyPr lIns="107988" tIns="45715" rIns="107988" bIns="45715" anchor="ctr"/>
          <a:lstStyle/>
          <a:p>
            <a:pPr fontAlgn="auto">
              <a:spcBef>
                <a:spcPts val="0"/>
              </a:spcBef>
              <a:spcAft>
                <a:spcPts val="0"/>
              </a:spcAft>
              <a:defRPr/>
            </a:pPr>
            <a:r>
              <a:rPr lang="en-US" altLang="ja-JP" sz="2000" b="1" u="sng" dirty="0" smtClean="0">
                <a:solidFill>
                  <a:schemeClr val="tx1"/>
                </a:solidFill>
                <a:cs typeface="Times New Roman" pitchFamily="18" charset="0"/>
              </a:rPr>
              <a:t> Transformation for Quality Growth</a:t>
            </a:r>
            <a:endParaRPr lang="en-US" altLang="ja-JP" sz="2000" b="1" u="sng" dirty="0">
              <a:solidFill>
                <a:schemeClr val="tx1"/>
              </a:solidFill>
              <a:cs typeface="Times New Roman" pitchFamily="18" charset="0"/>
            </a:endParaRPr>
          </a:p>
          <a:p>
            <a:pPr fontAlgn="auto">
              <a:spcBef>
                <a:spcPts val="0"/>
              </a:spcBef>
              <a:spcAft>
                <a:spcPts val="0"/>
              </a:spcAft>
              <a:defRPr/>
            </a:pPr>
            <a:r>
              <a:rPr lang="en-US" altLang="ja-JP" dirty="0" smtClean="0">
                <a:solidFill>
                  <a:schemeClr val="tx1"/>
                </a:solidFill>
                <a:cs typeface="Times New Roman" pitchFamily="18" charset="0"/>
              </a:rPr>
              <a:t>-</a:t>
            </a:r>
            <a:r>
              <a:rPr lang="en-US" altLang="ja-JP" sz="1600" dirty="0" smtClean="0">
                <a:solidFill>
                  <a:schemeClr val="tx1"/>
                </a:solidFill>
                <a:cs typeface="Times New Roman" pitchFamily="18" charset="0"/>
              </a:rPr>
              <a:t>Taking specific actions based on the following three perspectives</a:t>
            </a:r>
            <a:r>
              <a:rPr lang="en-US" altLang="ja-JP" dirty="0" smtClean="0">
                <a:solidFill>
                  <a:schemeClr val="tx1"/>
                </a:solidFill>
                <a:cs typeface="Times New Roman" pitchFamily="18" charset="0"/>
              </a:rPr>
              <a:t>-</a:t>
            </a:r>
            <a:endParaRPr lang="en-US" altLang="ja-JP" dirty="0">
              <a:solidFill>
                <a:schemeClr val="tx1"/>
              </a:solidFill>
              <a:cs typeface="Times New Roman" pitchFamily="18" charset="0"/>
            </a:endParaRPr>
          </a:p>
          <a:p>
            <a:pPr marL="800100" lvl="1" indent="-342900" fontAlgn="auto">
              <a:spcBef>
                <a:spcPts val="0"/>
              </a:spcBef>
              <a:spcAft>
                <a:spcPts val="0"/>
              </a:spcAft>
              <a:buFont typeface="+mj-ea"/>
              <a:buAutoNum type="circleNumDbPlain"/>
              <a:defRPr/>
            </a:pPr>
            <a:r>
              <a:rPr lang="en-US" altLang="ja-JP" sz="1600" b="1" dirty="0" smtClean="0">
                <a:solidFill>
                  <a:schemeClr val="tx1"/>
                </a:solidFill>
                <a:cs typeface="Times New Roman" pitchFamily="18" charset="0"/>
              </a:rPr>
              <a:t>Robust and Sustainable Economy</a:t>
            </a:r>
          </a:p>
          <a:p>
            <a:pPr marL="800100" lvl="1" indent="-342900" fontAlgn="auto">
              <a:spcBef>
                <a:spcPts val="0"/>
              </a:spcBef>
              <a:spcAft>
                <a:spcPts val="0"/>
              </a:spcAft>
              <a:buFont typeface="+mj-ea"/>
              <a:buAutoNum type="circleNumDbPlain"/>
              <a:defRPr/>
            </a:pPr>
            <a:r>
              <a:rPr lang="en-US" altLang="ja-JP" sz="1600" b="1" dirty="0" smtClean="0">
                <a:solidFill>
                  <a:schemeClr val="tx1"/>
                </a:solidFill>
                <a:cs typeface="Times New Roman" pitchFamily="18" charset="0"/>
              </a:rPr>
              <a:t>Inclusive and Resilient Society</a:t>
            </a:r>
          </a:p>
          <a:p>
            <a:pPr marL="800100" lvl="1" indent="-342900" fontAlgn="auto">
              <a:spcBef>
                <a:spcPts val="0"/>
              </a:spcBef>
              <a:spcAft>
                <a:spcPts val="0"/>
              </a:spcAft>
              <a:buFont typeface="+mj-ea"/>
              <a:buAutoNum type="circleNumDbPlain"/>
              <a:defRPr/>
            </a:pPr>
            <a:r>
              <a:rPr lang="en-US" altLang="ja-JP" sz="1600" b="1" dirty="0" smtClean="0">
                <a:solidFill>
                  <a:schemeClr val="tx1"/>
                </a:solidFill>
                <a:cs typeface="Times New Roman" pitchFamily="18" charset="0"/>
              </a:rPr>
              <a:t>Peace and Stability</a:t>
            </a:r>
            <a:r>
              <a:rPr lang="ja-JP" altLang="en-US" sz="1600" b="1" dirty="0" smtClean="0">
                <a:solidFill>
                  <a:schemeClr val="tx1"/>
                </a:solidFill>
                <a:cs typeface="Times New Roman" pitchFamily="18" charset="0"/>
              </a:rPr>
              <a:t>　</a:t>
            </a:r>
            <a:endParaRPr lang="en-US" altLang="ja-JP" b="1" dirty="0">
              <a:solidFill>
                <a:schemeClr val="tx1"/>
              </a:solidFill>
              <a:cs typeface="Times New Roman" pitchFamily="18" charset="0"/>
            </a:endParaRPr>
          </a:p>
        </p:txBody>
      </p:sp>
      <p:sp>
        <p:nvSpPr>
          <p:cNvPr id="8" name="右矢印 7"/>
          <p:cNvSpPr/>
          <p:nvPr/>
        </p:nvSpPr>
        <p:spPr>
          <a:xfrm>
            <a:off x="3275856" y="1052736"/>
            <a:ext cx="1296144" cy="1224136"/>
          </a:xfrm>
          <a:prstGeom prst="rightArrow">
            <a:avLst>
              <a:gd name="adj1" fmla="val 71966"/>
              <a:gd name="adj2" fmla="val 2983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cs typeface="Times New Roman" pitchFamily="18" charset="0"/>
              </a:rPr>
              <a:t>To overcome these challenges</a:t>
            </a:r>
            <a:endParaRPr kumimoji="1" lang="ja-JP" altLang="en-US" sz="1200" dirty="0">
              <a:solidFill>
                <a:schemeClr val="tx1"/>
              </a:solidFill>
              <a:cs typeface="Times New Roman" pitchFamily="18" charset="0"/>
            </a:endParaRPr>
          </a:p>
        </p:txBody>
      </p:sp>
      <p:sp>
        <p:nvSpPr>
          <p:cNvPr id="10" name="正方形/長方形 9"/>
          <p:cNvSpPr/>
          <p:nvPr/>
        </p:nvSpPr>
        <p:spPr>
          <a:xfrm>
            <a:off x="35496" y="2420888"/>
            <a:ext cx="8928992" cy="615553"/>
          </a:xfrm>
          <a:prstGeom prst="rect">
            <a:avLst/>
          </a:prstGeom>
        </p:spPr>
        <p:txBody>
          <a:bodyPr wrap="square">
            <a:spAutoFit/>
          </a:bodyPr>
          <a:lstStyle/>
          <a:p>
            <a:pPr fontAlgn="auto">
              <a:spcBef>
                <a:spcPts val="0"/>
              </a:spcBef>
              <a:spcAft>
                <a:spcPts val="0"/>
              </a:spcAft>
              <a:defRPr/>
            </a:pPr>
            <a:r>
              <a:rPr lang="en-US" altLang="ja-JP" sz="2000" b="1" dirty="0" smtClean="0">
                <a:solidFill>
                  <a:srgbClr val="FF0000"/>
                </a:solidFill>
                <a:cs typeface="Times New Roman" pitchFamily="18" charset="0"/>
              </a:rPr>
              <a:t>Main Messages for TICAD V in 2013 </a:t>
            </a:r>
            <a:r>
              <a:rPr lang="ja-JP" altLang="en-US" sz="1400" dirty="0" smtClean="0">
                <a:cs typeface="Times New Roman" pitchFamily="18" charset="0"/>
              </a:rPr>
              <a:t>（</a:t>
            </a:r>
            <a:r>
              <a:rPr lang="en-US" altLang="ja-JP" sz="1400" dirty="0" smtClean="0">
                <a:cs typeface="Times New Roman" pitchFamily="18" charset="0"/>
              </a:rPr>
              <a:t>to be reflected in the outcome documents: the Yokohama Declaration 2013 and the Yokohama Action Plan 2013-2017</a:t>
            </a:r>
            <a:r>
              <a:rPr lang="ja-JP" altLang="en-US" sz="1400" dirty="0" smtClean="0">
                <a:cs typeface="Times New Roman" pitchFamily="18" charset="0"/>
              </a:rPr>
              <a:t>）</a:t>
            </a:r>
            <a:endParaRPr lang="en-US" altLang="ja-JP" sz="1400" dirty="0" smtClean="0">
              <a:cs typeface="Times New Roman" pitchFamily="18" charset="0"/>
            </a:endParaRPr>
          </a:p>
        </p:txBody>
      </p:sp>
      <p:sp>
        <p:nvSpPr>
          <p:cNvPr id="11" name="正方形/長方形 10"/>
          <p:cNvSpPr/>
          <p:nvPr/>
        </p:nvSpPr>
        <p:spPr>
          <a:xfrm>
            <a:off x="107504" y="4782051"/>
            <a:ext cx="9001000" cy="2031325"/>
          </a:xfrm>
          <a:prstGeom prst="rect">
            <a:avLst/>
          </a:prstGeom>
        </p:spPr>
        <p:txBody>
          <a:bodyPr wrap="square">
            <a:spAutoFit/>
          </a:bodyPr>
          <a:lstStyle/>
          <a:p>
            <a:pPr>
              <a:defRPr/>
            </a:pPr>
            <a:r>
              <a:rPr lang="ja-JP" altLang="en-US" sz="1400" dirty="0" smtClean="0">
                <a:cs typeface="Times New Roman" pitchFamily="18" charset="0"/>
              </a:rPr>
              <a:t>①</a:t>
            </a:r>
            <a:r>
              <a:rPr lang="en-US" altLang="ja-JP" sz="1400" dirty="0" smtClean="0">
                <a:cs typeface="Times New Roman" pitchFamily="18" charset="0"/>
              </a:rPr>
              <a:t>For “</a:t>
            </a:r>
            <a:r>
              <a:rPr lang="en-US" altLang="ja-JP" sz="1400" i="1" dirty="0" smtClean="0">
                <a:cs typeface="Times New Roman" pitchFamily="18" charset="0"/>
              </a:rPr>
              <a:t>Robust and Sustainable Economy</a:t>
            </a:r>
            <a:r>
              <a:rPr lang="en-US" altLang="ja-JP" sz="1400" dirty="0" smtClean="0">
                <a:cs typeface="Times New Roman" pitchFamily="18" charset="0"/>
              </a:rPr>
              <a:t>”: Promotion of economic growth through </a:t>
            </a:r>
            <a:r>
              <a:rPr lang="en-US" altLang="ja-JP" sz="1400" u="sng" dirty="0" smtClean="0">
                <a:cs typeface="Times New Roman" pitchFamily="18" charset="0"/>
              </a:rPr>
              <a:t>public-private partnership (PPP)</a:t>
            </a:r>
            <a:r>
              <a:rPr lang="en-US" altLang="ja-JP" sz="1400" dirty="0" smtClean="0">
                <a:cs typeface="Times New Roman" pitchFamily="18" charset="0"/>
              </a:rPr>
              <a:t>: supporting </a:t>
            </a:r>
            <a:r>
              <a:rPr lang="en-US" altLang="ja-JP" sz="1400" u="sng" dirty="0" smtClean="0">
                <a:cs typeface="Times New Roman" pitchFamily="18" charset="0"/>
              </a:rPr>
              <a:t>infrastructure development </a:t>
            </a:r>
            <a:r>
              <a:rPr lang="en-US" altLang="ja-JP" sz="1400" dirty="0" smtClean="0">
                <a:cs typeface="Times New Roman" pitchFamily="18" charset="0"/>
              </a:rPr>
              <a:t>and </a:t>
            </a:r>
            <a:r>
              <a:rPr lang="en-US" altLang="ja-JP" sz="1400" u="sng" dirty="0" smtClean="0">
                <a:cs typeface="Times New Roman" pitchFamily="18" charset="0"/>
              </a:rPr>
              <a:t>human resources development</a:t>
            </a:r>
          </a:p>
          <a:p>
            <a:pPr>
              <a:defRPr/>
            </a:pPr>
            <a:endParaRPr lang="en-US" altLang="ja-JP" sz="1400" u="sng" dirty="0" smtClean="0">
              <a:cs typeface="Times New Roman" pitchFamily="18" charset="0"/>
            </a:endParaRPr>
          </a:p>
          <a:p>
            <a:pPr>
              <a:defRPr/>
            </a:pPr>
            <a:r>
              <a:rPr lang="ja-JP" altLang="en-US" sz="1400" dirty="0" smtClean="0">
                <a:cs typeface="Times New Roman" pitchFamily="18" charset="0"/>
              </a:rPr>
              <a:t>②</a:t>
            </a:r>
            <a:r>
              <a:rPr lang="en-US" altLang="ja-JP" sz="1400" dirty="0" smtClean="0">
                <a:cs typeface="Times New Roman" pitchFamily="18" charset="0"/>
              </a:rPr>
              <a:t>For “</a:t>
            </a:r>
            <a:r>
              <a:rPr lang="en-US" altLang="ja-JP" sz="1400" i="1" dirty="0" smtClean="0">
                <a:cs typeface="Times New Roman" pitchFamily="18" charset="0"/>
              </a:rPr>
              <a:t>Inclusive and Resilient Society</a:t>
            </a:r>
            <a:r>
              <a:rPr lang="en-US" altLang="ja-JP" sz="1400" dirty="0" smtClean="0">
                <a:cs typeface="Times New Roman" pitchFamily="18" charset="0"/>
              </a:rPr>
              <a:t>”: Contribution to </a:t>
            </a:r>
            <a:r>
              <a:rPr lang="en-US" altLang="ja-JP" sz="1400" u="sng" dirty="0" smtClean="0">
                <a:cs typeface="Times New Roman" pitchFamily="18" charset="0"/>
              </a:rPr>
              <a:t>achieving MDGs </a:t>
            </a:r>
            <a:r>
              <a:rPr lang="en-US" altLang="ja-JP" sz="1400" dirty="0" smtClean="0">
                <a:cs typeface="Times New Roman" pitchFamily="18" charset="0"/>
              </a:rPr>
              <a:t>and providing assistance to Africa based on the discussions for the</a:t>
            </a:r>
            <a:r>
              <a:rPr lang="en-US" altLang="ja-JP" sz="1400" u="sng" dirty="0" smtClean="0">
                <a:cs typeface="Times New Roman" pitchFamily="18" charset="0"/>
              </a:rPr>
              <a:t> post-2015 development agenda</a:t>
            </a:r>
          </a:p>
          <a:p>
            <a:pPr>
              <a:defRPr/>
            </a:pPr>
            <a:endParaRPr lang="en-US" altLang="ja-JP" sz="1400" u="sng" dirty="0" smtClean="0"/>
          </a:p>
          <a:p>
            <a:pPr>
              <a:defRPr/>
            </a:pPr>
            <a:r>
              <a:rPr lang="ja-JP" altLang="en-US" sz="1400" dirty="0" smtClean="0">
                <a:cs typeface="Times New Roman" pitchFamily="18" charset="0"/>
              </a:rPr>
              <a:t>③</a:t>
            </a:r>
            <a:r>
              <a:rPr lang="en-US" altLang="ja-JP" sz="1400" dirty="0" smtClean="0">
                <a:cs typeface="Times New Roman" pitchFamily="18" charset="0"/>
              </a:rPr>
              <a:t>For “</a:t>
            </a:r>
            <a:r>
              <a:rPr lang="en-US" altLang="ja-JP" sz="1400" i="1" dirty="0" smtClean="0">
                <a:cs typeface="Times New Roman" pitchFamily="18" charset="0"/>
              </a:rPr>
              <a:t>Peace and Stability</a:t>
            </a:r>
            <a:r>
              <a:rPr lang="en-US" altLang="ja-JP" sz="1400" dirty="0" smtClean="0">
                <a:cs typeface="Times New Roman" pitchFamily="18" charset="0"/>
              </a:rPr>
              <a:t>”: </a:t>
            </a:r>
            <a:r>
              <a:rPr lang="en-US" altLang="ja-JP" sz="1400" u="sng" dirty="0" smtClean="0">
                <a:cs typeface="Times New Roman" pitchFamily="18" charset="0"/>
              </a:rPr>
              <a:t>Support for Africa’s peace building capacity</a:t>
            </a:r>
            <a:r>
              <a:rPr lang="en-US" altLang="ja-JP" sz="1400" dirty="0" smtClean="0">
                <a:cs typeface="Times New Roman" pitchFamily="18" charset="0"/>
              </a:rPr>
              <a:t> through human resources development including international counter-terrorism, counter-piracy, and governance, and contribution to the UN Peace Keeping Operation (PKO)</a:t>
            </a:r>
            <a:endParaRPr lang="en-US" altLang="ja-JP" sz="1400" dirty="0"/>
          </a:p>
        </p:txBody>
      </p:sp>
      <p:sp>
        <p:nvSpPr>
          <p:cNvPr id="12" name="正方形/長方形 11"/>
          <p:cNvSpPr/>
          <p:nvPr/>
        </p:nvSpPr>
        <p:spPr>
          <a:xfrm>
            <a:off x="73711" y="4365104"/>
            <a:ext cx="4138249" cy="400110"/>
          </a:xfrm>
          <a:prstGeom prst="rect">
            <a:avLst/>
          </a:prstGeom>
        </p:spPr>
        <p:txBody>
          <a:bodyPr wrap="none">
            <a:spAutoFit/>
          </a:bodyPr>
          <a:lstStyle/>
          <a:p>
            <a:pPr fontAlgn="auto">
              <a:spcBef>
                <a:spcPts val="0"/>
              </a:spcBef>
              <a:spcAft>
                <a:spcPts val="0"/>
              </a:spcAft>
              <a:defRPr/>
            </a:pPr>
            <a:r>
              <a:rPr lang="en-US" altLang="ja-JP" sz="2000" b="1" dirty="0" smtClean="0">
                <a:solidFill>
                  <a:srgbClr val="FF0000"/>
                </a:solidFill>
                <a:cs typeface="Times New Roman" pitchFamily="18" charset="0"/>
              </a:rPr>
              <a:t>Japan’s assistance measures to Africa</a:t>
            </a:r>
          </a:p>
        </p:txBody>
      </p:sp>
      <p:sp>
        <p:nvSpPr>
          <p:cNvPr id="13" name="正方形/長方形 12"/>
          <p:cNvSpPr/>
          <p:nvPr/>
        </p:nvSpPr>
        <p:spPr>
          <a:xfrm>
            <a:off x="179512" y="3068960"/>
            <a:ext cx="8784976" cy="1169551"/>
          </a:xfrm>
          <a:prstGeom prst="rect">
            <a:avLst/>
          </a:prstGeom>
        </p:spPr>
        <p:txBody>
          <a:bodyPr wrap="square">
            <a:spAutoFit/>
          </a:bodyPr>
          <a:lstStyle/>
          <a:p>
            <a:pPr fontAlgn="auto">
              <a:spcBef>
                <a:spcPts val="0"/>
              </a:spcBef>
              <a:spcAft>
                <a:spcPts val="0"/>
              </a:spcAft>
              <a:buFont typeface="Wingdings" pitchFamily="2" charset="2"/>
              <a:buChar char="l"/>
              <a:defRPr/>
            </a:pPr>
            <a:r>
              <a:rPr lang="en-US" altLang="ja-JP" sz="1400" dirty="0" smtClean="0">
                <a:cs typeface="Times New Roman" pitchFamily="18" charset="0"/>
              </a:rPr>
              <a:t>Emphasis on </a:t>
            </a:r>
            <a:r>
              <a:rPr lang="en-US" altLang="ja-JP" sz="1400" u="sng" dirty="0" smtClean="0">
                <a:cs typeface="Times New Roman" pitchFamily="18" charset="0"/>
              </a:rPr>
              <a:t>public-private partnership (PPP) </a:t>
            </a:r>
            <a:r>
              <a:rPr lang="en-US" altLang="ja-JP" sz="1400" dirty="0" smtClean="0">
                <a:cs typeface="Times New Roman" pitchFamily="18" charset="0"/>
              </a:rPr>
              <a:t>and the </a:t>
            </a:r>
            <a:r>
              <a:rPr lang="en-US" altLang="ja-JP" sz="1400" u="sng" dirty="0" smtClean="0">
                <a:cs typeface="Times New Roman" pitchFamily="18" charset="0"/>
              </a:rPr>
              <a:t>role of the private sector</a:t>
            </a:r>
            <a:r>
              <a:rPr lang="en-US" altLang="ja-JP" sz="1400" dirty="0" smtClean="0">
                <a:cs typeface="Times New Roman" pitchFamily="18" charset="0"/>
              </a:rPr>
              <a:t> </a:t>
            </a:r>
          </a:p>
          <a:p>
            <a:pPr fontAlgn="auto">
              <a:spcBef>
                <a:spcPts val="0"/>
              </a:spcBef>
              <a:spcAft>
                <a:spcPts val="0"/>
              </a:spcAft>
              <a:buFont typeface="Wingdings" pitchFamily="2" charset="2"/>
              <a:buChar char="l"/>
              <a:defRPr/>
            </a:pPr>
            <a:r>
              <a:rPr lang="en-US" altLang="ja-JP" sz="1400" dirty="0" smtClean="0">
                <a:cs typeface="Times New Roman" pitchFamily="18" charset="0"/>
              </a:rPr>
              <a:t>Priority Areas: (1) </a:t>
            </a:r>
            <a:r>
              <a:rPr lang="en-US" altLang="ja-JP" sz="1400" u="sng" dirty="0" smtClean="0">
                <a:cs typeface="Times New Roman" pitchFamily="18" charset="0"/>
              </a:rPr>
              <a:t>infrastructure</a:t>
            </a:r>
            <a:r>
              <a:rPr lang="en-US" altLang="ja-JP" sz="1400" dirty="0" smtClean="0">
                <a:cs typeface="Times New Roman" pitchFamily="18" charset="0"/>
              </a:rPr>
              <a:t>, (2)</a:t>
            </a:r>
            <a:r>
              <a:rPr lang="en-US" altLang="ja-JP" sz="1400" u="sng" dirty="0" smtClean="0">
                <a:cs typeface="Times New Roman" pitchFamily="18" charset="0"/>
              </a:rPr>
              <a:t> agriculture</a:t>
            </a:r>
            <a:r>
              <a:rPr lang="en-US" altLang="ja-JP" sz="1400" dirty="0" smtClean="0">
                <a:cs typeface="Times New Roman" pitchFamily="18" charset="0"/>
              </a:rPr>
              <a:t>, and (3) </a:t>
            </a:r>
            <a:r>
              <a:rPr lang="en-US" altLang="ja-JP" sz="1400" u="sng" dirty="0" smtClean="0">
                <a:cs typeface="Times New Roman" pitchFamily="18" charset="0"/>
              </a:rPr>
              <a:t>human resources development </a:t>
            </a:r>
            <a:endParaRPr lang="en-US" altLang="ja-JP" sz="1400" dirty="0" smtClean="0">
              <a:cs typeface="Times New Roman" pitchFamily="18" charset="0"/>
            </a:endParaRPr>
          </a:p>
          <a:p>
            <a:pPr fontAlgn="auto">
              <a:spcBef>
                <a:spcPts val="0"/>
              </a:spcBef>
              <a:spcAft>
                <a:spcPts val="0"/>
              </a:spcAft>
              <a:buFont typeface="Wingdings" pitchFamily="2" charset="2"/>
              <a:buChar char="l"/>
              <a:defRPr/>
            </a:pPr>
            <a:r>
              <a:rPr lang="en-US" altLang="ja-JP" sz="1400" dirty="0" smtClean="0">
                <a:cs typeface="Times New Roman" pitchFamily="18" charset="0"/>
              </a:rPr>
              <a:t>Promotion of </a:t>
            </a:r>
            <a:r>
              <a:rPr lang="en-US" altLang="ja-JP" sz="1400" u="sng" dirty="0" smtClean="0">
                <a:cs typeface="Times New Roman" pitchFamily="18" charset="0"/>
              </a:rPr>
              <a:t>human security</a:t>
            </a:r>
            <a:r>
              <a:rPr lang="en-US" altLang="ja-JP" sz="1400" dirty="0" smtClean="0">
                <a:cs typeface="Times New Roman" pitchFamily="18" charset="0"/>
              </a:rPr>
              <a:t>, emphasis on </a:t>
            </a:r>
            <a:r>
              <a:rPr lang="en-US" altLang="ja-JP" sz="1400" u="sng" dirty="0" smtClean="0">
                <a:cs typeface="Times New Roman" pitchFamily="18" charset="0"/>
              </a:rPr>
              <a:t>empowerment of women and youth</a:t>
            </a:r>
            <a:r>
              <a:rPr kumimoji="0" lang="en-US" altLang="ja-JP" sz="1400" kern="0" dirty="0" smtClean="0">
                <a:solidFill>
                  <a:srgbClr val="000000"/>
                </a:solidFill>
                <a:cs typeface="Times New Roman" pitchFamily="18" charset="0"/>
              </a:rPr>
              <a:t>, taking leadership in establishing  the </a:t>
            </a:r>
            <a:r>
              <a:rPr kumimoji="0" lang="en-US" altLang="ja-JP" sz="1400" u="sng" kern="0" dirty="0" smtClean="0">
                <a:solidFill>
                  <a:srgbClr val="000000"/>
                </a:solidFill>
                <a:cs typeface="Times New Roman" pitchFamily="18" charset="0"/>
              </a:rPr>
              <a:t>post-2015</a:t>
            </a:r>
            <a:r>
              <a:rPr kumimoji="0" lang="ja-JP" altLang="en-US" sz="1400" u="sng" kern="0" dirty="0" smtClean="0">
                <a:solidFill>
                  <a:srgbClr val="000000"/>
                </a:solidFill>
                <a:cs typeface="Times New Roman" pitchFamily="18" charset="0"/>
              </a:rPr>
              <a:t> </a:t>
            </a:r>
            <a:r>
              <a:rPr kumimoji="0" lang="en-US" altLang="ja-JP" sz="1400" u="sng" kern="0" dirty="0" smtClean="0">
                <a:solidFill>
                  <a:srgbClr val="000000"/>
                </a:solidFill>
                <a:cs typeface="Times New Roman" pitchFamily="18" charset="0"/>
              </a:rPr>
              <a:t>development agenda </a:t>
            </a:r>
            <a:r>
              <a:rPr lang="ja-JP" altLang="en-US" sz="1400" dirty="0" smtClean="0">
                <a:cs typeface="Times New Roman" pitchFamily="18" charset="0"/>
              </a:rPr>
              <a:t>（</a:t>
            </a:r>
            <a:r>
              <a:rPr lang="en-US" altLang="ja-JP" sz="1400" dirty="0" smtClean="0">
                <a:cs typeface="Times New Roman" pitchFamily="18" charset="0"/>
              </a:rPr>
              <a:t>health, education, food security, disaster reduction, and etc.</a:t>
            </a:r>
            <a:r>
              <a:rPr lang="ja-JP" altLang="en-US" sz="1400" dirty="0" smtClean="0">
                <a:cs typeface="Times New Roman" pitchFamily="18" charset="0"/>
              </a:rPr>
              <a:t>）</a:t>
            </a:r>
            <a:endParaRPr lang="en-US" altLang="ja-JP" sz="1400" dirty="0" smtClean="0">
              <a:cs typeface="Times New Roman" pitchFamily="18" charset="0"/>
            </a:endParaRPr>
          </a:p>
          <a:p>
            <a:pPr fontAlgn="auto">
              <a:spcBef>
                <a:spcPts val="0"/>
              </a:spcBef>
              <a:spcAft>
                <a:spcPts val="0"/>
              </a:spcAft>
              <a:buFont typeface="Wingdings" pitchFamily="2" charset="2"/>
              <a:buChar char="l"/>
              <a:defRPr/>
            </a:pPr>
            <a:r>
              <a:rPr kumimoji="0" lang="en-US" altLang="ja-JP" sz="1400" kern="0" dirty="0" smtClean="0">
                <a:solidFill>
                  <a:srgbClr val="000000"/>
                </a:solidFill>
                <a:cs typeface="Times New Roman" pitchFamily="18" charset="0"/>
              </a:rPr>
              <a:t>Supporting African initiatives for </a:t>
            </a:r>
            <a:r>
              <a:rPr kumimoji="0" lang="en-US" altLang="ja-JP" sz="1400" u="sng" kern="0" dirty="0" smtClean="0">
                <a:solidFill>
                  <a:srgbClr val="000000"/>
                </a:solidFill>
                <a:cs typeface="Times New Roman" pitchFamily="18" charset="0"/>
              </a:rPr>
              <a:t>peace</a:t>
            </a:r>
            <a:r>
              <a:rPr kumimoji="0" lang="ja-JP" altLang="en-US" sz="1400" u="sng" kern="0" dirty="0" smtClean="0">
                <a:solidFill>
                  <a:srgbClr val="000000"/>
                </a:solidFill>
                <a:cs typeface="Times New Roman" pitchFamily="18" charset="0"/>
              </a:rPr>
              <a:t> </a:t>
            </a:r>
            <a:r>
              <a:rPr kumimoji="0" lang="en-US" altLang="ja-JP" sz="1400" u="sng" kern="0" dirty="0" smtClean="0">
                <a:solidFill>
                  <a:srgbClr val="000000"/>
                </a:solidFill>
                <a:cs typeface="Times New Roman" pitchFamily="18" charset="0"/>
              </a:rPr>
              <a:t>and stability</a:t>
            </a:r>
            <a:endParaRPr lang="en-US" altLang="ja-JP" sz="1400" u="sng" dirty="0" smtClean="0">
              <a:solidFill>
                <a:srgbClr val="000000"/>
              </a:solidFill>
              <a:cs typeface="Times New Roman" pitchFamily="18" charset="0"/>
            </a:endParaRPr>
          </a:p>
        </p:txBody>
      </p:sp>
      <p:sp>
        <p:nvSpPr>
          <p:cNvPr id="14" name="スライド番号プレースホルダ 13"/>
          <p:cNvSpPr>
            <a:spLocks noGrp="1"/>
          </p:cNvSpPr>
          <p:nvPr>
            <p:ph type="sldNum" sz="quarter" idx="12"/>
          </p:nvPr>
        </p:nvSpPr>
        <p:spPr>
          <a:xfrm>
            <a:off x="6902896" y="6448251"/>
            <a:ext cx="2133600" cy="365125"/>
          </a:xfrm>
        </p:spPr>
        <p:txBody>
          <a:bodyPr/>
          <a:lstStyle/>
          <a:p>
            <a:fld id="{179060E5-DDE3-4E10-84C4-47681EB6E2B6}" type="slidenum">
              <a:rPr kumimoji="1" lang="ja-JP" altLang="en-US" smtClean="0"/>
              <a:pPr/>
              <a:t>6</a:t>
            </a:fld>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0574" y="46365"/>
            <a:ext cx="8240269" cy="892552"/>
          </a:xfrm>
          <a:prstGeom prst="rect">
            <a:avLst/>
          </a:prstGeom>
        </p:spPr>
        <p:txBody>
          <a:bodyPr wrap="none">
            <a:spAutoFit/>
          </a:bodyPr>
          <a:lstStyle/>
          <a:p>
            <a:r>
              <a:rPr lang="en-US" altLang="ja-JP" sz="2400" b="1" dirty="0" smtClean="0"/>
              <a:t>(Reference</a:t>
            </a:r>
            <a:r>
              <a:rPr lang="ja-JP" altLang="en-US" sz="2400" b="1" dirty="0" smtClean="0"/>
              <a:t> </a:t>
            </a:r>
            <a:r>
              <a:rPr lang="en-US" altLang="ja-JP" sz="2400" b="1" dirty="0" smtClean="0"/>
              <a:t>1) </a:t>
            </a:r>
          </a:p>
          <a:p>
            <a:r>
              <a:rPr lang="en-US" altLang="ja-JP" sz="2800" b="1" dirty="0" smtClean="0"/>
              <a:t>Overview of TICAD V Ministerial Preparatory Meeting </a:t>
            </a:r>
            <a:endParaRPr lang="ja-JP" altLang="en-US" sz="2800" b="1" dirty="0"/>
          </a:p>
        </p:txBody>
      </p:sp>
      <p:sp>
        <p:nvSpPr>
          <p:cNvPr id="5" name="正方形/長方形 4"/>
          <p:cNvSpPr/>
          <p:nvPr/>
        </p:nvSpPr>
        <p:spPr>
          <a:xfrm>
            <a:off x="323528" y="980728"/>
            <a:ext cx="6048672" cy="20882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Ø"/>
            </a:pPr>
            <a:r>
              <a:rPr lang="en-US" altLang="ja-JP" sz="1400" dirty="0" smtClean="0">
                <a:solidFill>
                  <a:schemeClr val="tx1"/>
                </a:solidFill>
                <a:cs typeface="Times New Roman" pitchFamily="18" charset="0"/>
              </a:rPr>
              <a:t> TICAD V Ministerial Preparatory Meeting was held on March 16-17, 2013, in Adis Ababa, Ethiopia. Japanese Foreign Minister Fumio Kishida and Ethiopian Foreign Minister Tedros Adhanom served as co-chair of the meeting.</a:t>
            </a:r>
          </a:p>
          <a:p>
            <a:pPr algn="just"/>
            <a:endParaRPr lang="en-US" altLang="ja-JP" sz="1400" dirty="0" smtClean="0">
              <a:solidFill>
                <a:schemeClr val="tx1"/>
              </a:solidFill>
              <a:cs typeface="Times New Roman" pitchFamily="18" charset="0"/>
            </a:endParaRPr>
          </a:p>
          <a:p>
            <a:pPr algn="just">
              <a:buFont typeface="Wingdings" pitchFamily="2" charset="2"/>
              <a:buChar char="Ø"/>
            </a:pPr>
            <a:r>
              <a:rPr lang="en-US" altLang="ja-JP" sz="1400" dirty="0" smtClean="0">
                <a:solidFill>
                  <a:schemeClr val="tx1"/>
                </a:solidFill>
                <a:cs typeface="Times New Roman" pitchFamily="18" charset="0"/>
              </a:rPr>
              <a:t> More than 1000 people participated in the meeting including, 46 ministerial-level delegates from 52 African countries, representatives from 84 regional and international organizations, non-governmental organizations and the private sector.</a:t>
            </a:r>
          </a:p>
        </p:txBody>
      </p:sp>
      <p:pic>
        <p:nvPicPr>
          <p:cNvPr id="6" name="図 5" descr="000002005.jpg"/>
          <p:cNvPicPr>
            <a:picLocks noChangeAspect="1"/>
          </p:cNvPicPr>
          <p:nvPr/>
        </p:nvPicPr>
        <p:blipFill>
          <a:blip r:embed="rId2" cstate="print"/>
          <a:srcRect t="4199" b="6299"/>
          <a:stretch>
            <a:fillRect/>
          </a:stretch>
        </p:blipFill>
        <p:spPr>
          <a:xfrm>
            <a:off x="6804248" y="908720"/>
            <a:ext cx="2112268" cy="1304430"/>
          </a:xfrm>
          <a:prstGeom prst="rect">
            <a:avLst/>
          </a:prstGeom>
        </p:spPr>
      </p:pic>
      <p:pic>
        <p:nvPicPr>
          <p:cNvPr id="7" name="図 6" descr="000002006.jpg"/>
          <p:cNvPicPr>
            <a:picLocks noChangeAspect="1"/>
          </p:cNvPicPr>
          <p:nvPr/>
        </p:nvPicPr>
        <p:blipFill>
          <a:blip r:embed="rId3" cstate="print"/>
          <a:srcRect b="20997"/>
          <a:stretch>
            <a:fillRect/>
          </a:stretch>
        </p:blipFill>
        <p:spPr>
          <a:xfrm>
            <a:off x="6804248" y="2276872"/>
            <a:ext cx="2088232" cy="1088814"/>
          </a:xfrm>
          <a:prstGeom prst="rect">
            <a:avLst/>
          </a:prstGeom>
        </p:spPr>
      </p:pic>
      <p:sp>
        <p:nvSpPr>
          <p:cNvPr id="8" name="正方形/長方形 7"/>
          <p:cNvSpPr/>
          <p:nvPr/>
        </p:nvSpPr>
        <p:spPr>
          <a:xfrm>
            <a:off x="107504" y="3501008"/>
            <a:ext cx="8784976" cy="32403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l"/>
            </a:pPr>
            <a:r>
              <a:rPr lang="en-US" altLang="ja-JP" sz="1600" b="1" dirty="0" smtClean="0">
                <a:solidFill>
                  <a:schemeClr val="tx1"/>
                </a:solidFill>
                <a:cs typeface="Times New Roman" pitchFamily="18" charset="0"/>
              </a:rPr>
              <a:t>Japan expressed its commitment to providing assistance to the amount of about </a:t>
            </a:r>
            <a:r>
              <a:rPr lang="en-US" altLang="ja-JP" sz="1600" b="1" u="sng" dirty="0" smtClean="0">
                <a:solidFill>
                  <a:schemeClr val="tx1"/>
                </a:solidFill>
                <a:cs typeface="Times New Roman" pitchFamily="18" charset="0"/>
              </a:rPr>
              <a:t>US$550 million in order to ensure peace and stability in Africa</a:t>
            </a:r>
            <a:r>
              <a:rPr lang="en-US" altLang="ja-JP" sz="1600" u="sng" dirty="0" smtClean="0">
                <a:solidFill>
                  <a:schemeClr val="tx1"/>
                </a:solidFill>
                <a:cs typeface="Times New Roman" pitchFamily="18" charset="0"/>
              </a:rPr>
              <a:t>,</a:t>
            </a:r>
            <a:r>
              <a:rPr lang="en-US" altLang="ja-JP" sz="1600" dirty="0" smtClean="0">
                <a:solidFill>
                  <a:schemeClr val="tx1"/>
                </a:solidFill>
                <a:cs typeface="Times New Roman" pitchFamily="18" charset="0"/>
              </a:rPr>
              <a:t> which are important foundations for growth and prosperity in Africa.</a:t>
            </a:r>
          </a:p>
          <a:p>
            <a:pPr algn="just"/>
            <a:endParaRPr lang="en-US" altLang="ja-JP" sz="1600" dirty="0" smtClean="0">
              <a:solidFill>
                <a:schemeClr val="tx1"/>
              </a:solidFill>
              <a:cs typeface="Times New Roman" pitchFamily="18" charset="0"/>
            </a:endParaRPr>
          </a:p>
          <a:p>
            <a:pPr algn="just">
              <a:buFont typeface="Wingdings" pitchFamily="2" charset="2"/>
              <a:buChar char="l"/>
            </a:pPr>
            <a:r>
              <a:rPr lang="en-US" altLang="ja-JP" sz="1600" dirty="0" smtClean="0">
                <a:solidFill>
                  <a:schemeClr val="tx1"/>
                </a:solidFill>
                <a:cs typeface="Times New Roman" pitchFamily="18" charset="0"/>
              </a:rPr>
              <a:t>Participants discussed drafts of the Yokohama Declaration 2013 and the Yokohama Action Plan 2013-2017 that will be adopted at TICAD V. These outcome documents were later approved by the participating ministers.</a:t>
            </a:r>
          </a:p>
          <a:p>
            <a:pPr algn="just"/>
            <a:endParaRPr lang="en-US" altLang="ja-JP" sz="1600" dirty="0" smtClean="0">
              <a:solidFill>
                <a:schemeClr val="tx1"/>
              </a:solidFill>
              <a:cs typeface="Times New Roman" pitchFamily="18" charset="0"/>
            </a:endParaRPr>
          </a:p>
          <a:p>
            <a:pPr algn="just">
              <a:buFont typeface="Wingdings" pitchFamily="2" charset="2"/>
              <a:buChar char="l"/>
            </a:pPr>
            <a:r>
              <a:rPr kumimoji="1" lang="en-US" altLang="ja-JP" sz="1600" dirty="0" smtClean="0">
                <a:solidFill>
                  <a:schemeClr val="tx1"/>
                </a:solidFill>
                <a:cs typeface="Times New Roman" pitchFamily="18" charset="0"/>
              </a:rPr>
              <a:t>Participants stressed that </a:t>
            </a:r>
            <a:r>
              <a:rPr kumimoji="1" lang="en-US" altLang="ja-JP" sz="1600" b="1" dirty="0" smtClean="0">
                <a:solidFill>
                  <a:schemeClr val="tx1"/>
                </a:solidFill>
                <a:cs typeface="Times New Roman" pitchFamily="18" charset="0"/>
              </a:rPr>
              <a:t>expansion of trade and investment would contribute to economic growth led by the private sector</a:t>
            </a:r>
            <a:r>
              <a:rPr kumimoji="1" lang="en-US" altLang="ja-JP" sz="1600" dirty="0" smtClean="0">
                <a:solidFill>
                  <a:schemeClr val="tx1"/>
                </a:solidFill>
                <a:cs typeface="Times New Roman" pitchFamily="18" charset="0"/>
              </a:rPr>
              <a:t>. It was confirmed that </a:t>
            </a:r>
            <a:r>
              <a:rPr lang="en-US" altLang="ja-JP" sz="1600" dirty="0" smtClean="0">
                <a:solidFill>
                  <a:schemeClr val="tx1"/>
                </a:solidFill>
                <a:cs typeface="Times New Roman" pitchFamily="18" charset="0"/>
              </a:rPr>
              <a:t>the Japanese business community would make a possible contributions to three areas – </a:t>
            </a:r>
            <a:r>
              <a:rPr lang="en-US" altLang="ja-JP" sz="1600" b="1" dirty="0" smtClean="0">
                <a:solidFill>
                  <a:schemeClr val="tx1"/>
                </a:solidFill>
                <a:cs typeface="Times New Roman" pitchFamily="18" charset="0"/>
              </a:rPr>
              <a:t>(1) infrastructure development, (2) establishment of a favorable business environment, and (3) development of human resources </a:t>
            </a:r>
            <a:r>
              <a:rPr lang="en-US" altLang="ja-JP" sz="1600" dirty="0" smtClean="0">
                <a:solidFill>
                  <a:schemeClr val="tx1"/>
                </a:solidFill>
                <a:cs typeface="Times New Roman" pitchFamily="18" charset="0"/>
              </a:rPr>
              <a:t>- with the aim of vitalizing trade and investment in Africa.</a:t>
            </a:r>
            <a:endParaRPr kumimoji="1" lang="ja-JP" altLang="en-US" sz="1600" dirty="0">
              <a:solidFill>
                <a:schemeClr val="tx1"/>
              </a:solidFill>
              <a:cs typeface="Times New Roman" pitchFamily="18" charset="0"/>
            </a:endParaRPr>
          </a:p>
        </p:txBody>
      </p:sp>
      <p:sp>
        <p:nvSpPr>
          <p:cNvPr id="9" name="正方形/長方形 8"/>
          <p:cNvSpPr/>
          <p:nvPr/>
        </p:nvSpPr>
        <p:spPr>
          <a:xfrm>
            <a:off x="87885" y="3140968"/>
            <a:ext cx="1771767" cy="400110"/>
          </a:xfrm>
          <a:prstGeom prst="rect">
            <a:avLst/>
          </a:prstGeom>
        </p:spPr>
        <p:txBody>
          <a:bodyPr wrap="none">
            <a:spAutoFit/>
          </a:bodyPr>
          <a:lstStyle/>
          <a:p>
            <a:pPr fontAlgn="auto">
              <a:spcBef>
                <a:spcPts val="0"/>
              </a:spcBef>
              <a:spcAft>
                <a:spcPts val="0"/>
              </a:spcAft>
              <a:defRPr/>
            </a:pPr>
            <a:r>
              <a:rPr lang="en-US" altLang="ja-JP" sz="2000" b="1" dirty="0" smtClean="0">
                <a:cs typeface="Times New Roman" pitchFamily="18" charset="0"/>
              </a:rPr>
              <a:t>Main Outcome</a:t>
            </a:r>
          </a:p>
        </p:txBody>
      </p:sp>
      <p:sp>
        <p:nvSpPr>
          <p:cNvPr id="10" name="スライド番号プレースホルダ 9"/>
          <p:cNvSpPr>
            <a:spLocks noGrp="1"/>
          </p:cNvSpPr>
          <p:nvPr>
            <p:ph type="sldNum" sz="quarter" idx="12"/>
          </p:nvPr>
        </p:nvSpPr>
        <p:spPr>
          <a:xfrm>
            <a:off x="7020272" y="6448251"/>
            <a:ext cx="2133600" cy="365125"/>
          </a:xfrm>
        </p:spPr>
        <p:txBody>
          <a:bodyPr/>
          <a:lstStyle/>
          <a:p>
            <a:fld id="{179060E5-DDE3-4E10-84C4-47681EB6E2B6}" type="slidenum">
              <a:rPr kumimoji="1" lang="ja-JP" altLang="en-US" smtClean="0"/>
              <a:pPr/>
              <a:t>7</a:t>
            </a:fld>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79060E5-DDE3-4E10-84C4-47681EB6E2B6}" type="slidenum">
              <a:rPr kumimoji="1" lang="ja-JP" altLang="en-US" smtClean="0"/>
              <a:pPr/>
              <a:t>8</a:t>
            </a:fld>
            <a:endParaRPr kumimoji="1" lang="ja-JP" altLang="en-US"/>
          </a:p>
        </p:txBody>
      </p:sp>
      <p:sp>
        <p:nvSpPr>
          <p:cNvPr id="5" name="正方形/長方形 4"/>
          <p:cNvSpPr/>
          <p:nvPr/>
        </p:nvSpPr>
        <p:spPr>
          <a:xfrm>
            <a:off x="90574" y="46365"/>
            <a:ext cx="6998070" cy="523220"/>
          </a:xfrm>
          <a:prstGeom prst="rect">
            <a:avLst/>
          </a:prstGeom>
        </p:spPr>
        <p:txBody>
          <a:bodyPr wrap="none">
            <a:spAutoFit/>
          </a:bodyPr>
          <a:lstStyle/>
          <a:p>
            <a:r>
              <a:rPr lang="en-US" altLang="ja-JP" sz="2400" b="1" dirty="0" smtClean="0"/>
              <a:t>(Reference 2)  </a:t>
            </a:r>
            <a:r>
              <a:rPr lang="en-US" altLang="ja-JP" sz="2800" b="1" dirty="0" smtClean="0"/>
              <a:t>Voices from the World on TICAD</a:t>
            </a:r>
            <a:endParaRPr lang="ja-JP" altLang="en-US" sz="2800" b="1" dirty="0"/>
          </a:p>
        </p:txBody>
      </p:sp>
      <p:pic>
        <p:nvPicPr>
          <p:cNvPr id="16386" name="Picture 2" descr="X:\01 総務班\滑川\04 各イシュー別広報戦略\TICAD V\事前広報資料\Ban.JPG"/>
          <p:cNvPicPr>
            <a:picLocks noChangeAspect="1" noChangeArrowheads="1"/>
          </p:cNvPicPr>
          <p:nvPr/>
        </p:nvPicPr>
        <p:blipFill>
          <a:blip r:embed="rId2" cstate="print"/>
          <a:srcRect/>
          <a:stretch>
            <a:fillRect/>
          </a:stretch>
        </p:blipFill>
        <p:spPr bwMode="auto">
          <a:xfrm>
            <a:off x="179512" y="934849"/>
            <a:ext cx="1512168" cy="1890210"/>
          </a:xfrm>
          <a:prstGeom prst="rect">
            <a:avLst/>
          </a:prstGeom>
          <a:noFill/>
        </p:spPr>
      </p:pic>
      <p:sp>
        <p:nvSpPr>
          <p:cNvPr id="7" name="正方形/長方形 6"/>
          <p:cNvSpPr/>
          <p:nvPr/>
        </p:nvSpPr>
        <p:spPr>
          <a:xfrm>
            <a:off x="1763688" y="718825"/>
            <a:ext cx="3112712" cy="553998"/>
          </a:xfrm>
          <a:prstGeom prst="rect">
            <a:avLst/>
          </a:prstGeom>
        </p:spPr>
        <p:txBody>
          <a:bodyPr wrap="none">
            <a:spAutoFit/>
          </a:bodyPr>
          <a:lstStyle/>
          <a:p>
            <a:r>
              <a:rPr lang="en-US" altLang="ja-JP" sz="1600" b="1" dirty="0" smtClean="0"/>
              <a:t>H.E. Mr. Ban </a:t>
            </a:r>
            <a:r>
              <a:rPr lang="en-US" altLang="ja-JP" sz="1600" b="1" dirty="0" err="1" smtClean="0"/>
              <a:t>Ki</a:t>
            </a:r>
            <a:r>
              <a:rPr lang="en-US" altLang="ja-JP" sz="1600" b="1" dirty="0" smtClean="0"/>
              <a:t>-moon</a:t>
            </a:r>
          </a:p>
          <a:p>
            <a:r>
              <a:rPr lang="en-US" altLang="ja-JP" sz="1400" dirty="0" smtClean="0"/>
              <a:t>Secretary-General of the United Nations</a:t>
            </a:r>
            <a:endParaRPr lang="ja-JP" altLang="en-US" sz="1400" dirty="0" smtClean="0"/>
          </a:p>
        </p:txBody>
      </p:sp>
      <p:sp>
        <p:nvSpPr>
          <p:cNvPr id="10" name="テキスト ボックス 9"/>
          <p:cNvSpPr txBox="1"/>
          <p:nvPr/>
        </p:nvSpPr>
        <p:spPr>
          <a:xfrm>
            <a:off x="1907704" y="1294889"/>
            <a:ext cx="7128792" cy="2062103"/>
          </a:xfrm>
          <a:prstGeom prst="rect">
            <a:avLst/>
          </a:prstGeom>
          <a:noFill/>
        </p:spPr>
        <p:txBody>
          <a:bodyPr wrap="square" rtlCol="0">
            <a:spAutoFit/>
          </a:bodyPr>
          <a:lstStyle/>
          <a:p>
            <a:pPr lvl="0"/>
            <a:r>
              <a:rPr lang="en-US" altLang="ja-JP" sz="1600" dirty="0" smtClean="0"/>
              <a:t>“The Tokyo International Conference on Africa’s Development has served as an important framework for raising awareness and </a:t>
            </a:r>
            <a:r>
              <a:rPr lang="en-US" altLang="ja-JP" sz="1600" dirty="0" err="1" smtClean="0"/>
              <a:t>galvanising</a:t>
            </a:r>
            <a:r>
              <a:rPr lang="en-US" altLang="ja-JP" sz="1600" dirty="0" smtClean="0"/>
              <a:t> international cooperation.  I thank the Government of Japan for its leadership.  As a co-</a:t>
            </a:r>
            <a:r>
              <a:rPr lang="en-US" altLang="ja-JP" sz="1600" dirty="0" err="1" smtClean="0"/>
              <a:t>organiser</a:t>
            </a:r>
            <a:r>
              <a:rPr lang="en-US" altLang="ja-JP" sz="1600" dirty="0" smtClean="0"/>
              <a:t> of the TICAD process, the United Nations is proud to support this important forum. As leaders gather in the beautiful city of Yokohama for TICAD V, let us celebrate the many gains Africa has made while staying focused on the challenges that remain. Together, let us continue to strengthen partnerships to advance prosperity and peace for all the people of Africa.”</a:t>
            </a:r>
            <a:endParaRPr kumimoji="1" lang="ja-JP" altLang="en-US" sz="1600" dirty="0"/>
          </a:p>
        </p:txBody>
      </p:sp>
      <p:pic>
        <p:nvPicPr>
          <p:cNvPr id="16388" name="Picture 4" descr="X:\01 総務班\滑川\04 各イシュー別広報戦略\TICAD V\事前広報資料\Bono.JPG"/>
          <p:cNvPicPr>
            <a:picLocks noChangeAspect="1" noChangeArrowheads="1"/>
          </p:cNvPicPr>
          <p:nvPr/>
        </p:nvPicPr>
        <p:blipFill>
          <a:blip r:embed="rId3" cstate="print"/>
          <a:srcRect/>
          <a:stretch>
            <a:fillRect/>
          </a:stretch>
        </p:blipFill>
        <p:spPr bwMode="auto">
          <a:xfrm>
            <a:off x="179512" y="3717032"/>
            <a:ext cx="1584176" cy="2022151"/>
          </a:xfrm>
          <a:prstGeom prst="rect">
            <a:avLst/>
          </a:prstGeom>
          <a:noFill/>
        </p:spPr>
      </p:pic>
      <p:sp>
        <p:nvSpPr>
          <p:cNvPr id="12" name="正方形/長方形 11"/>
          <p:cNvSpPr/>
          <p:nvPr/>
        </p:nvSpPr>
        <p:spPr>
          <a:xfrm>
            <a:off x="1907704" y="3573016"/>
            <a:ext cx="5400600" cy="553998"/>
          </a:xfrm>
          <a:prstGeom prst="rect">
            <a:avLst/>
          </a:prstGeom>
        </p:spPr>
        <p:txBody>
          <a:bodyPr wrap="square">
            <a:spAutoFit/>
          </a:bodyPr>
          <a:lstStyle/>
          <a:p>
            <a:r>
              <a:rPr lang="en-US" sz="1600" b="1" dirty="0" smtClean="0"/>
              <a:t>Bono</a:t>
            </a:r>
          </a:p>
          <a:p>
            <a:r>
              <a:rPr lang="en-US" sz="1400" dirty="0" smtClean="0"/>
              <a:t>Lead singer of U2 and co-founder of ONE and (RED)</a:t>
            </a:r>
            <a:endParaRPr lang="ja-JP" altLang="en-US" sz="1400" dirty="0"/>
          </a:p>
        </p:txBody>
      </p:sp>
      <p:sp>
        <p:nvSpPr>
          <p:cNvPr id="16389" name="Rectangle 5"/>
          <p:cNvSpPr>
            <a:spLocks noChangeArrowheads="1"/>
          </p:cNvSpPr>
          <p:nvPr/>
        </p:nvSpPr>
        <p:spPr bwMode="auto">
          <a:xfrm>
            <a:off x="2051720" y="4293096"/>
            <a:ext cx="684076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effectLst/>
                <a:ea typeface="ＭＳ Ｐゴシック" pitchFamily="50" charset="-128"/>
                <a:cs typeface="ＭＳ Ｐゴシック" pitchFamily="50" charset="-128"/>
              </a:rPr>
              <a:t>“</a:t>
            </a:r>
            <a:r>
              <a:rPr kumimoji="1" lang="en-US" altLang="ja-JP" sz="1600" b="0" i="0" u="none" strike="noStrike" cap="none" normalizeH="0" baseline="0" dirty="0" err="1" smtClean="0">
                <a:ln>
                  <a:noFill/>
                </a:ln>
                <a:effectLst/>
                <a:ea typeface="ＭＳ Ｐゴシック" pitchFamily="50" charset="-128"/>
                <a:cs typeface="ＭＳ Ｐゴシック" pitchFamily="50" charset="-128"/>
              </a:rPr>
              <a:t>Konichiwa</a:t>
            </a:r>
            <a:r>
              <a:rPr kumimoji="1" lang="en-US" altLang="ja-JP" sz="1600" b="0" i="0" u="none" strike="noStrike" cap="none" normalizeH="0" baseline="0" dirty="0" smtClean="0">
                <a:ln>
                  <a:noFill/>
                </a:ln>
                <a:effectLst/>
                <a:ea typeface="ＭＳ Ｐゴシック" pitchFamily="50" charset="-128"/>
                <a:cs typeface="ＭＳ Ｐゴシック" pitchFamily="50" charset="-128"/>
              </a:rPr>
              <a:t>! At TICAD IV in 2008 Japan made a commitment to double bilateral aid to Africa by 2012. Delivery on that promise is on track, despite unimaginably tough times after the tsunami, and has helped support African leadership through an incredible decade of progress. This shows great vision on behalf of the Japanese people, who alongside TICAD and Japan have a critical role to play in making the lives of the poorest of the poor more than a bit better.”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0574" y="46365"/>
            <a:ext cx="6998070" cy="523220"/>
          </a:xfrm>
          <a:prstGeom prst="rect">
            <a:avLst/>
          </a:prstGeom>
        </p:spPr>
        <p:txBody>
          <a:bodyPr wrap="none">
            <a:spAutoFit/>
          </a:bodyPr>
          <a:lstStyle/>
          <a:p>
            <a:r>
              <a:rPr lang="en-US" altLang="ja-JP" sz="2400" b="1" dirty="0" smtClean="0"/>
              <a:t>(Reference 2)  </a:t>
            </a:r>
            <a:r>
              <a:rPr lang="en-US" altLang="ja-JP" sz="2800" b="1" dirty="0" smtClean="0"/>
              <a:t>Voices from the World on TICAD</a:t>
            </a:r>
            <a:endParaRPr lang="ja-JP" altLang="en-US" sz="2800" b="1" dirty="0"/>
          </a:p>
        </p:txBody>
      </p:sp>
      <p:pic>
        <p:nvPicPr>
          <p:cNvPr id="16386" name="Picture 2"/>
          <p:cNvPicPr>
            <a:picLocks noChangeAspect="1" noChangeArrowheads="1"/>
          </p:cNvPicPr>
          <p:nvPr/>
        </p:nvPicPr>
        <p:blipFill>
          <a:blip r:embed="rId2" cstate="print"/>
          <a:srcRect t="8999" b="3600"/>
          <a:stretch>
            <a:fillRect/>
          </a:stretch>
        </p:blipFill>
        <p:spPr bwMode="auto">
          <a:xfrm>
            <a:off x="107504" y="603855"/>
            <a:ext cx="1333500" cy="1748230"/>
          </a:xfrm>
          <a:prstGeom prst="rect">
            <a:avLst/>
          </a:prstGeom>
          <a:noFill/>
          <a:ln w="9525">
            <a:noFill/>
            <a:miter lim="800000"/>
            <a:headEnd/>
            <a:tailEnd/>
          </a:ln>
        </p:spPr>
      </p:pic>
      <p:sp>
        <p:nvSpPr>
          <p:cNvPr id="6" name="正方形/長方形 5"/>
          <p:cNvSpPr/>
          <p:nvPr/>
        </p:nvSpPr>
        <p:spPr>
          <a:xfrm>
            <a:off x="1475656" y="548680"/>
            <a:ext cx="3384376" cy="553998"/>
          </a:xfrm>
          <a:prstGeom prst="rect">
            <a:avLst/>
          </a:prstGeom>
        </p:spPr>
        <p:txBody>
          <a:bodyPr wrap="square">
            <a:spAutoFit/>
          </a:bodyPr>
          <a:lstStyle/>
          <a:p>
            <a:r>
              <a:rPr lang="en-US" altLang="ja-JP" sz="1600" b="1" dirty="0" smtClean="0"/>
              <a:t>H.E. Mr. </a:t>
            </a:r>
            <a:r>
              <a:rPr lang="en-US" altLang="ja-JP" sz="1600" b="1" dirty="0" err="1" smtClean="0"/>
              <a:t>Youssou</a:t>
            </a:r>
            <a:r>
              <a:rPr lang="en-US" altLang="ja-JP" sz="1600" b="1" dirty="0" smtClean="0"/>
              <a:t> </a:t>
            </a:r>
            <a:r>
              <a:rPr lang="en-US" altLang="ja-JP" sz="1600" b="1" dirty="0" err="1" smtClean="0"/>
              <a:t>Ndour</a:t>
            </a:r>
            <a:endParaRPr lang="en-US" altLang="ja-JP" sz="1600" b="1" dirty="0" smtClean="0"/>
          </a:p>
          <a:p>
            <a:r>
              <a:rPr lang="en-US" altLang="ja-JP" sz="1400" dirty="0" smtClean="0"/>
              <a:t>Minister for Tourism and Leisure of Senegal</a:t>
            </a:r>
            <a:endParaRPr lang="ja-JP" altLang="en-US" sz="1400" dirty="0"/>
          </a:p>
        </p:txBody>
      </p:sp>
      <p:sp>
        <p:nvSpPr>
          <p:cNvPr id="7" name="正方形/長方形 6"/>
          <p:cNvSpPr/>
          <p:nvPr/>
        </p:nvSpPr>
        <p:spPr>
          <a:xfrm>
            <a:off x="1547664" y="1143908"/>
            <a:ext cx="7344816" cy="830997"/>
          </a:xfrm>
          <a:prstGeom prst="rect">
            <a:avLst/>
          </a:prstGeom>
        </p:spPr>
        <p:txBody>
          <a:bodyPr wrap="square">
            <a:spAutoFit/>
          </a:bodyPr>
          <a:lstStyle/>
          <a:p>
            <a:r>
              <a:rPr lang="en-US" altLang="ja-JP" sz="1600" dirty="0" smtClean="0"/>
              <a:t>“Africa enjoys enormous benefits from TICAD. Japan supports the essential sectors of education and human resource development, greatly contributing to capacity building and technology transfer in Africa.”</a:t>
            </a:r>
            <a:endParaRPr lang="ja-JP" altLang="en-US" sz="1600" dirty="0"/>
          </a:p>
        </p:txBody>
      </p:sp>
      <p:pic>
        <p:nvPicPr>
          <p:cNvPr id="16387" name="Picture 3"/>
          <p:cNvPicPr>
            <a:picLocks noChangeAspect="1" noChangeArrowheads="1"/>
          </p:cNvPicPr>
          <p:nvPr/>
        </p:nvPicPr>
        <p:blipFill>
          <a:blip r:embed="rId3" cstate="print"/>
          <a:srcRect/>
          <a:stretch>
            <a:fillRect/>
          </a:stretch>
        </p:blipFill>
        <p:spPr bwMode="auto">
          <a:xfrm>
            <a:off x="146348" y="2563738"/>
            <a:ext cx="1257300" cy="1657350"/>
          </a:xfrm>
          <a:prstGeom prst="rect">
            <a:avLst/>
          </a:prstGeom>
          <a:noFill/>
          <a:ln w="9525">
            <a:noFill/>
            <a:miter lim="800000"/>
            <a:headEnd/>
            <a:tailEnd/>
          </a:ln>
        </p:spPr>
      </p:pic>
      <p:sp>
        <p:nvSpPr>
          <p:cNvPr id="9" name="正方形/長方形 8"/>
          <p:cNvSpPr/>
          <p:nvPr/>
        </p:nvSpPr>
        <p:spPr>
          <a:xfrm>
            <a:off x="1547664" y="2564904"/>
            <a:ext cx="3384376" cy="553998"/>
          </a:xfrm>
          <a:prstGeom prst="rect">
            <a:avLst/>
          </a:prstGeom>
        </p:spPr>
        <p:txBody>
          <a:bodyPr wrap="square">
            <a:spAutoFit/>
          </a:bodyPr>
          <a:lstStyle/>
          <a:p>
            <a:r>
              <a:rPr lang="pt-BR" altLang="ja-JP" sz="1600" b="1" dirty="0" smtClean="0"/>
              <a:t>H.E. Mr. Armando Emílio Guebuza</a:t>
            </a:r>
          </a:p>
          <a:p>
            <a:r>
              <a:rPr lang="en-US" altLang="ja-JP" sz="1400" dirty="0" smtClean="0"/>
              <a:t>President of the Republic of Mozambique</a:t>
            </a:r>
            <a:endParaRPr lang="ja-JP" altLang="en-US" sz="1400" dirty="0"/>
          </a:p>
        </p:txBody>
      </p:sp>
      <p:sp>
        <p:nvSpPr>
          <p:cNvPr id="10" name="正方形/長方形 9"/>
          <p:cNvSpPr/>
          <p:nvPr/>
        </p:nvSpPr>
        <p:spPr>
          <a:xfrm>
            <a:off x="1619672" y="3153742"/>
            <a:ext cx="7200800" cy="830997"/>
          </a:xfrm>
          <a:prstGeom prst="rect">
            <a:avLst/>
          </a:prstGeom>
        </p:spPr>
        <p:txBody>
          <a:bodyPr wrap="square">
            <a:spAutoFit/>
          </a:bodyPr>
          <a:lstStyle/>
          <a:p>
            <a:r>
              <a:rPr lang="en-US" altLang="ja-JP" sz="1600" dirty="0" smtClean="0"/>
              <a:t>“The TICAD Process has shown a great impact on African development since its commencement in 1993, particularly in the areas of infrastructures, logistics, agriculture, education and health.”</a:t>
            </a:r>
            <a:endParaRPr lang="ja-JP" altLang="en-US" sz="1600" dirty="0"/>
          </a:p>
        </p:txBody>
      </p:sp>
      <p:pic>
        <p:nvPicPr>
          <p:cNvPr id="16388" name="Picture 4"/>
          <p:cNvPicPr>
            <a:picLocks noChangeAspect="1" noChangeArrowheads="1"/>
          </p:cNvPicPr>
          <p:nvPr/>
        </p:nvPicPr>
        <p:blipFill>
          <a:blip r:embed="rId4" cstate="print"/>
          <a:srcRect/>
          <a:stretch>
            <a:fillRect/>
          </a:stretch>
        </p:blipFill>
        <p:spPr bwMode="auto">
          <a:xfrm>
            <a:off x="179512" y="4411563"/>
            <a:ext cx="1190625" cy="1609725"/>
          </a:xfrm>
          <a:prstGeom prst="rect">
            <a:avLst/>
          </a:prstGeom>
          <a:noFill/>
          <a:ln w="9525">
            <a:noFill/>
            <a:miter lim="800000"/>
            <a:headEnd/>
            <a:tailEnd/>
          </a:ln>
        </p:spPr>
      </p:pic>
      <p:sp>
        <p:nvSpPr>
          <p:cNvPr id="12" name="正方形/長方形 11"/>
          <p:cNvSpPr/>
          <p:nvPr/>
        </p:nvSpPr>
        <p:spPr>
          <a:xfrm>
            <a:off x="1547664" y="4293096"/>
            <a:ext cx="7200800" cy="769441"/>
          </a:xfrm>
          <a:prstGeom prst="rect">
            <a:avLst/>
          </a:prstGeom>
        </p:spPr>
        <p:txBody>
          <a:bodyPr wrap="square">
            <a:spAutoFit/>
          </a:bodyPr>
          <a:lstStyle/>
          <a:p>
            <a:r>
              <a:rPr lang="en-US" altLang="ja-JP" sz="1600" b="1" dirty="0" smtClean="0"/>
              <a:t>Dr. </a:t>
            </a:r>
            <a:r>
              <a:rPr lang="en-US" altLang="ja-JP" sz="1600" b="1" dirty="0" err="1" smtClean="0"/>
              <a:t>Kandeh</a:t>
            </a:r>
            <a:r>
              <a:rPr lang="en-US" altLang="ja-JP" sz="1600" b="1" dirty="0" smtClean="0"/>
              <a:t> K. </a:t>
            </a:r>
            <a:r>
              <a:rPr lang="en-US" altLang="ja-JP" sz="1600" b="1" dirty="0" err="1" smtClean="0"/>
              <a:t>Yumkella</a:t>
            </a:r>
            <a:endParaRPr lang="en-US" altLang="ja-JP" sz="1600" b="1" dirty="0" smtClean="0"/>
          </a:p>
          <a:p>
            <a:r>
              <a:rPr lang="en-US" altLang="ja-JP" sz="1400" dirty="0" smtClean="0"/>
              <a:t>UNIDO Director-General and Special Representative for the UN Secretary-General </a:t>
            </a:r>
          </a:p>
          <a:p>
            <a:r>
              <a:rPr lang="en-US" altLang="ja-JP" sz="1400" dirty="0" smtClean="0"/>
              <a:t>for the Sustainable Energy of All Initiative</a:t>
            </a:r>
            <a:endParaRPr lang="ja-JP" altLang="en-US" sz="1400" dirty="0"/>
          </a:p>
        </p:txBody>
      </p:sp>
      <p:sp>
        <p:nvSpPr>
          <p:cNvPr id="13" name="正方形/長方形 12"/>
          <p:cNvSpPr/>
          <p:nvPr/>
        </p:nvSpPr>
        <p:spPr>
          <a:xfrm>
            <a:off x="1691680" y="4997494"/>
            <a:ext cx="7344816" cy="1815882"/>
          </a:xfrm>
          <a:prstGeom prst="rect">
            <a:avLst/>
          </a:prstGeom>
        </p:spPr>
        <p:txBody>
          <a:bodyPr wrap="square">
            <a:spAutoFit/>
          </a:bodyPr>
          <a:lstStyle/>
          <a:p>
            <a:r>
              <a:rPr lang="en-US" altLang="ja-JP" sz="1600" dirty="0" smtClean="0"/>
              <a:t>“I remain very optimistic about the future of Africa’s development, but the continent’s renaissance will depend on political will and on making the right choices. Africa can realize its economic potential if Africans take the lead in defining the post-2015 development goals and ensure that private sector wealth and job creation are at the core of the new agenda. I am certain that TICAD V, as a universal institution, will help catalyze the decisions that will ensure that Africa’s economic needs are recognized as a matter of global concern.”</a:t>
            </a:r>
            <a:endParaRPr lang="ja-JP" altLang="en-US" sz="1600" dirty="0"/>
          </a:p>
        </p:txBody>
      </p:sp>
      <p:sp>
        <p:nvSpPr>
          <p:cNvPr id="14" name="スライド番号プレースホルダ 13"/>
          <p:cNvSpPr>
            <a:spLocks noGrp="1"/>
          </p:cNvSpPr>
          <p:nvPr>
            <p:ph type="sldNum" sz="quarter" idx="12"/>
          </p:nvPr>
        </p:nvSpPr>
        <p:spPr>
          <a:xfrm>
            <a:off x="6974904" y="6453336"/>
            <a:ext cx="2133600" cy="365125"/>
          </a:xfrm>
        </p:spPr>
        <p:txBody>
          <a:bodyPr/>
          <a:lstStyle/>
          <a:p>
            <a:fld id="{179060E5-DDE3-4E10-84C4-47681EB6E2B6}" type="slidenum">
              <a:rPr kumimoji="1" lang="ja-JP" altLang="en-US" smtClean="0"/>
              <a:pPr/>
              <a:t>9</a:t>
            </a:fld>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2112</Words>
  <Application>Microsoft Office PowerPoint</Application>
  <PresentationFormat>画面に合わせる (4:3)</PresentationFormat>
  <Paragraphs>174</Paragraphs>
  <Slides>9</Slides>
  <Notes>0</Notes>
  <HiddenSlides>0</HiddenSlides>
  <MMClips>0</MMClips>
  <ScaleCrop>false</ScaleCrop>
  <HeadingPairs>
    <vt:vector size="6" baseType="variant">
      <vt:variant>
        <vt:lpstr>テーマ</vt:lpstr>
      </vt:variant>
      <vt:variant>
        <vt:i4>1</vt:i4>
      </vt:variant>
      <vt:variant>
        <vt:lpstr>リンクの設定</vt:lpstr>
      </vt:variant>
      <vt:variant>
        <vt:i4>1</vt:i4>
      </vt:variant>
      <vt:variant>
        <vt:lpstr>スライド タイトル</vt:lpstr>
      </vt:variant>
      <vt:variant>
        <vt:i4>9</vt:i4>
      </vt:variant>
    </vt:vector>
  </HeadingPairs>
  <TitlesOfParts>
    <vt:vector size="11" baseType="lpstr">
      <vt:lpstr>Office テーマ</vt:lpstr>
      <vt:lpstr>\\SOGMNAS02\org\houdoukouhou\houbunsai\01 総務班\滑川\04 各イシュー別広報戦略\TICAD V\SOGMNAS02\org\africa\common\★ＴＩＣＡＤ　Ｖ★\サブ\〓ブリーフ資料\英語版\SOGMNAS02\org\africa\common\★ＴＩＣＡＤ　Ｖ★\サブ\〓ブリーフ資料（平）\統計データ\対アフリカ投資残高（TICADⅣ公約）.xlsx!英語![対アフリカ投資残高（TICADⅣ公約）.xlsx]英語 グラフ 1</vt:lpstr>
      <vt:lpstr>The Fifth Tokyo International Conference on African Development（TICAD V）</vt:lpstr>
      <vt:lpstr>スライド 2</vt:lpstr>
      <vt:lpstr>スライド 3</vt:lpstr>
      <vt:lpstr>スライド 4</vt:lpstr>
      <vt:lpstr>スライド 5</vt:lpstr>
      <vt:lpstr>スライド 6</vt:lpstr>
      <vt:lpstr>スライド 7</vt:lpstr>
      <vt:lpstr>スライド 8</vt:lpstr>
      <vt:lpstr>スライド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Fifth Tokyo International Conference on African Development（TICAD V）</dc:title>
  <dc:creator>情報通信課</dc:creator>
  <cp:lastModifiedBy>外務省</cp:lastModifiedBy>
  <cp:revision>85</cp:revision>
  <dcterms:created xsi:type="dcterms:W3CDTF">2013-04-19T09:07:47Z</dcterms:created>
  <dcterms:modified xsi:type="dcterms:W3CDTF">2013-05-21T01:43:09Z</dcterms:modified>
</cp:coreProperties>
</file>